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Lst>
  <p:sldSz cy="5143500" cx="9144000"/>
  <p:notesSz cx="6858000" cy="9144000"/>
  <p:embeddedFontLst>
    <p:embeddedFont>
      <p:font typeface="Proxima Nova"/>
      <p:regular r:id="rId105"/>
      <p:bold r:id="rId106"/>
      <p:italic r:id="rId107"/>
      <p:boldItalic r:id="rId108"/>
    </p:embeddedFont>
    <p:embeddedFont>
      <p:font typeface="Oswald"/>
      <p:regular r:id="rId109"/>
      <p:bold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Janet Shi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D357C1C-CA12-4DEF-9A0D-880E3A323904}">
  <a:tblStyle styleId="{AD357C1C-CA12-4DEF-9A0D-880E3A32390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B2A0406-B92E-4343-911F-72F2C1D5553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76C395C-7E33-45A6-AD44-FF979849462F}"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ProximaNova-italic.fntdata"/><Relationship Id="rId106" Type="http://schemas.openxmlformats.org/officeDocument/2006/relationships/font" Target="fonts/ProximaNova-bold.fntdata"/><Relationship Id="rId105" Type="http://schemas.openxmlformats.org/officeDocument/2006/relationships/font" Target="fonts/ProximaNova-regular.fntdata"/><Relationship Id="rId104" Type="http://schemas.openxmlformats.org/officeDocument/2006/relationships/slide" Target="slides/slide98.xml"/><Relationship Id="rId109" Type="http://schemas.openxmlformats.org/officeDocument/2006/relationships/font" Target="fonts/Oswald-regular.fntdata"/><Relationship Id="rId108" Type="http://schemas.openxmlformats.org/officeDocument/2006/relationships/font" Target="fonts/ProximaNova-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Oswald-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1-12T17:48:26.685">
    <p:pos x="6000" y="0"/>
    <p:text>@emily.logan@generalassemb.ly 
If there are additional resources available, perhaps, we could wrap up with a resource page?
Also, as an optional, lunchtime activity, we could also direct people to the resource page and explore on their own.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98HJiQDL9ygGQWNafEw3gHEBtf9CwWURu6F5shddHQ/edit?usp=sharin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a-dev-tools.appspot.com/dimensions-metrics-explorer/"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98HJiQDL9ygGQWNafEw3gHEBtf9CwWURu6F5shddHQ/edit?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98HJiQDL9ygGQWNafEw3gHEBtf9CwWURu6F5shddHQ/edit?usp=sharing"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98HJiQDL9ygGQWNafEw3gHEBtf9CwWURu6F5shddHQ/edit?usp=sharing"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h98HJiQDL9ygGQWNafEw3gHEBtf9CwWURu6F5shddHQ/edit?usp=sharing"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901345e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901345e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63e3da6e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63e3da6e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Connect user experience as digital citizens to the digital analytics process.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seen products marketed to us on Facebook, Instagram, and other websites, and we’ve thought, “How did they know?”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Browsers </a:t>
            </a:r>
            <a:r>
              <a:rPr b="1" lang="en">
                <a:solidFill>
                  <a:schemeClr val="dk1"/>
                </a:solidFill>
              </a:rPr>
              <a:t>collect</a:t>
            </a:r>
            <a:r>
              <a:rPr lang="en">
                <a:solidFill>
                  <a:schemeClr val="dk1"/>
                </a:solidFill>
              </a:rPr>
              <a:t> digital data about us that marketers can then </a:t>
            </a:r>
            <a:r>
              <a:rPr b="1" lang="en">
                <a:solidFill>
                  <a:schemeClr val="dk1"/>
                </a:solidFill>
              </a:rPr>
              <a:t>measure</a:t>
            </a:r>
            <a:r>
              <a:rPr lang="en">
                <a:solidFill>
                  <a:schemeClr val="dk1"/>
                </a:solidFill>
              </a:rPr>
              <a:t>,</a:t>
            </a:r>
            <a:r>
              <a:rPr b="1" lang="en">
                <a:solidFill>
                  <a:schemeClr val="dk1"/>
                </a:solidFill>
              </a:rPr>
              <a:t> analyze</a:t>
            </a:r>
            <a:r>
              <a:rPr lang="en">
                <a:solidFill>
                  <a:schemeClr val="dk1"/>
                </a:solidFill>
              </a:rPr>
              <a:t>, and </a:t>
            </a:r>
            <a:r>
              <a:rPr b="1" lang="en">
                <a:solidFill>
                  <a:schemeClr val="dk1"/>
                </a:solidFill>
              </a:rPr>
              <a:t>interpret</a:t>
            </a:r>
            <a:r>
              <a:rPr lang="en">
                <a:solidFill>
                  <a:schemeClr val="dk1"/>
                </a:solidFill>
              </a:rPr>
              <a:t>. They use this information to improve their marketing, website, or app to reach their goals.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this slide to introduce the optional </a:t>
            </a:r>
            <a:r>
              <a:rPr lang="en" u="sng">
                <a:solidFill>
                  <a:schemeClr val="hlink"/>
                </a:solidFill>
                <a:hlinkClick r:id="rId2"/>
              </a:rPr>
              <a:t>note-taking resource</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Each column aligns to a stage in this cycle.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99681b9ad6_0_1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99681b9ad6_0_1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Explain how Google Analytics gets data into the platform.</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visit a website, a cookie is sent to our computer and stored there so the browser can “remember” us for the next time we visit.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Digital analytics platforms use this technology to track our behavior on websites.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many tools to help you with digital analytics. Google Analytics is one of those tools.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this surface-level.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9ae217cc66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9ae217cc66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a:t>
            </a:r>
            <a:r>
              <a:rPr lang="en">
                <a:solidFill>
                  <a:schemeClr val="dk1"/>
                </a:solidFill>
              </a:rPr>
              <a:t> 90 </a:t>
            </a:r>
            <a:r>
              <a:rPr lang="en">
                <a:solidFill>
                  <a:schemeClr val="dk1"/>
                </a:solidFill>
              </a:rPr>
              <a:t>Minutes</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a46049f6b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a46049f6b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 </a:t>
            </a:r>
            <a:r>
              <a:rPr b="1" lang="en"/>
              <a:t>Highlight the learning objectives we’ll tackle in this section.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a460374fc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a460374fc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Introduce</a:t>
            </a:r>
            <a:r>
              <a:rPr lang="en"/>
              <a:t> the four reports and the key questions they answer.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Before we dig in, let’s get acquainted with a few basics.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four reports: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Audience</a:t>
            </a:r>
            <a:r>
              <a:rPr lang="en">
                <a:solidFill>
                  <a:schemeClr val="dk1"/>
                </a:solidFill>
              </a:rPr>
              <a:t>: Information about people visiting your website.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Age, gender, location, mobile or desktop, and more.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Acquisition</a:t>
            </a:r>
            <a:r>
              <a:rPr lang="en">
                <a:solidFill>
                  <a:schemeClr val="dk1"/>
                </a:solidFill>
              </a:rPr>
              <a:t>: Information about how people got to your website.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Organic search, another website sharing the link, social media, paid ads, email campaign, and more.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Organic search involves people using a search engine (like Google) on a browser and clicking on a site (but not one listed on an ad).</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Behavior</a:t>
            </a:r>
            <a:r>
              <a:rPr lang="en">
                <a:solidFill>
                  <a:schemeClr val="dk1"/>
                </a:solidFill>
              </a:rPr>
              <a:t>: Information about what website visitors do on your website.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Pages they visit, for how long, and more.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Conversions</a:t>
            </a:r>
            <a:r>
              <a:rPr lang="en">
                <a:solidFill>
                  <a:schemeClr val="dk1"/>
                </a:solidFill>
              </a:rPr>
              <a:t>: The actions you want people to take on your website, which indicate they’re more likely to become a customer.</a:t>
            </a:r>
            <a:endParaRPr b="1">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Your goals.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9a42c8f422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9a42c8f422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Define dimensions and metrics and indicate where they can be found in the Google Analytics interface.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Google Analytics reports are made up of </a:t>
            </a:r>
            <a:r>
              <a:rPr b="1" lang="en"/>
              <a:t>dimensions</a:t>
            </a:r>
            <a:r>
              <a:rPr lang="en"/>
              <a:t> and </a:t>
            </a:r>
            <a:r>
              <a:rPr b="1" lang="en"/>
              <a:t>metrics</a:t>
            </a:r>
            <a:r>
              <a:rPr lang="en"/>
              <a:t>. </a:t>
            </a:r>
            <a:endParaRPr/>
          </a:p>
          <a:p>
            <a:pPr indent="-298450" lvl="0" marL="457200" rtl="0" algn="l">
              <a:spcBef>
                <a:spcPts val="0"/>
              </a:spcBef>
              <a:spcAft>
                <a:spcPts val="0"/>
              </a:spcAft>
              <a:buSzPts val="1100"/>
              <a:buChar char="●"/>
            </a:pPr>
            <a:r>
              <a:rPr b="1" lang="en"/>
              <a:t>Dimensions</a:t>
            </a:r>
            <a:r>
              <a:rPr lang="en"/>
              <a:t> are attributes or qualities that describe the data. They’re qualitative.</a:t>
            </a:r>
            <a:endParaRPr/>
          </a:p>
          <a:p>
            <a:pPr indent="-298450" lvl="0" marL="457200" rtl="0" algn="l">
              <a:spcBef>
                <a:spcPts val="0"/>
              </a:spcBef>
              <a:spcAft>
                <a:spcPts val="0"/>
              </a:spcAft>
              <a:buSzPts val="1100"/>
              <a:buChar char="●"/>
            </a:pPr>
            <a:r>
              <a:rPr b="1" lang="en"/>
              <a:t>Metrics</a:t>
            </a:r>
            <a:r>
              <a:rPr lang="en"/>
              <a:t> are quantitative data and displayed as counts, ratios, percentages, and other quantity formats. Metrics measure scale or volume (how big or how much) and efficiency (getting the expected results, not based on scale or volume). </a:t>
            </a:r>
            <a:endParaRPr/>
          </a:p>
          <a:p>
            <a:pPr indent="-298450" lvl="0" marL="457200" rtl="0" algn="l">
              <a:spcBef>
                <a:spcPts val="0"/>
              </a:spcBef>
              <a:spcAft>
                <a:spcPts val="0"/>
              </a:spcAft>
              <a:buSzPts val="1100"/>
              <a:buChar char="●"/>
            </a:pPr>
            <a:r>
              <a:rPr lang="en"/>
              <a:t>When manipulating reports, ask yourself:</a:t>
            </a:r>
            <a:endParaRPr/>
          </a:p>
          <a:p>
            <a:pPr indent="-298450" lvl="1" marL="914400" rtl="0" algn="l">
              <a:spcBef>
                <a:spcPts val="0"/>
              </a:spcBef>
              <a:spcAft>
                <a:spcPts val="0"/>
              </a:spcAft>
              <a:buSzPts val="1100"/>
              <a:buChar char="○"/>
            </a:pPr>
            <a:r>
              <a:rPr lang="en">
                <a:solidFill>
                  <a:schemeClr val="dk1"/>
                </a:solidFill>
              </a:rPr>
              <a:t>Which dimensions would be useful for me to know about my customers? </a:t>
            </a:r>
            <a:endParaRPr>
              <a:solidFill>
                <a:schemeClr val="dk1"/>
              </a:solidFill>
            </a:endParaRPr>
          </a:p>
          <a:p>
            <a:pPr indent="-298450" lvl="1" marL="914400" rtl="0" algn="l">
              <a:spcBef>
                <a:spcPts val="0"/>
              </a:spcBef>
              <a:spcAft>
                <a:spcPts val="0"/>
              </a:spcAft>
              <a:buSzPts val="1100"/>
              <a:buChar char="○"/>
            </a:pPr>
            <a:r>
              <a:rPr lang="en">
                <a:solidFill>
                  <a:schemeClr val="dk1"/>
                </a:solidFill>
              </a:rPr>
              <a:t>Which metrics would be useful to know about my customers?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just an introduction. By the time students get hands-on with reports (during later modules), they’ll get a feel for using dimensions to segment data and metrics.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Additional resource for students: </a:t>
            </a:r>
            <a:r>
              <a:rPr lang="en" u="sng">
                <a:solidFill>
                  <a:schemeClr val="hlink"/>
                </a:solidFill>
                <a:hlinkClick r:id="rId2"/>
              </a:rPr>
              <a:t>Google’s Dimensions and Metrics Explorer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63e3da6eb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63e3da6eb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the scenario we’ll use throughout the class.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Throughout the class, we’ll pretend to be marketing analysts at Google tasked with exploring the data collected in Google Analytics for the Google Merchandise Store.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9a93d70b05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9a93d70b05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Provide directions for accessing the Google Analytics demo account.</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We’ll be using Google’s demo account data today so you can practice manipulating actual data within the platform.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By accessing the demo account, you agree to let Google add it to your Analytics account or create one associated with your Google account, then add it to your new Analytics account.</a:t>
            </a:r>
            <a:endParaRPr>
              <a:solidFill>
                <a:srgbClr val="0E101A"/>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 the next few slides, we will </a:t>
            </a:r>
            <a:r>
              <a:rPr b="1" lang="en">
                <a:solidFill>
                  <a:schemeClr val="dk1"/>
                </a:solidFill>
              </a:rPr>
              <a:t>not</a:t>
            </a:r>
            <a:r>
              <a:rPr lang="en">
                <a:solidFill>
                  <a:schemeClr val="dk1"/>
                </a:solidFill>
              </a:rPr>
              <a:t> be in the Google Analytics interface, so be sure to set that expectation with students.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the directions and link on this slide with students via Slack.</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460374fc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460374fc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a63e3da6e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a63e3da6e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901345e3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901345e3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63e3da6eb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63e3da6eb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Share the goals for the </a:t>
            </a:r>
            <a:r>
              <a:rPr b="1" lang="en"/>
              <a:t>initial</a:t>
            </a:r>
            <a:r>
              <a:rPr b="1" lang="en"/>
              <a:t> walk-through.</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Clr>
                <a:schemeClr val="dk1"/>
              </a:buClr>
              <a:buSzPts val="1100"/>
              <a:buChar char="●"/>
            </a:pPr>
            <a:r>
              <a:rPr lang="en">
                <a:solidFill>
                  <a:schemeClr val="dk1"/>
                </a:solidFill>
              </a:rPr>
              <a:t>W</a:t>
            </a:r>
            <a:r>
              <a:rPr lang="en">
                <a:solidFill>
                  <a:schemeClr val="dk1"/>
                </a:solidFill>
              </a:rPr>
              <a:t>e’ll revisit the platform many times throughout the day and dive a little deeper each time.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overview tab of each report provides the big picture we can drill into using the dimensions.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take notes on their </a:t>
            </a:r>
            <a:r>
              <a:rPr lang="en" u="sng">
                <a:solidFill>
                  <a:schemeClr val="hlink"/>
                </a:solidFill>
                <a:hlinkClick r:id="rId2"/>
              </a:rPr>
              <a:t>note organizer</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9a42c8f42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9a42c8f42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a:t>
            </a:r>
            <a:r>
              <a:rPr b="1" lang="en">
                <a:solidFill>
                  <a:schemeClr val="dk1"/>
                </a:solidFill>
              </a:rPr>
              <a:t>urpose: A reference for students to use post-course.</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9a42c8f422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9a42c8f422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sz="1000">
              <a:solidFill>
                <a:schemeClr val="dk1"/>
              </a:solidFill>
              <a:latin typeface="Proxima Nova"/>
              <a:ea typeface="Proxima Nova"/>
              <a:cs typeface="Proxima Nova"/>
              <a:sym typeface="Proxima Nov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9a42c8f422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9a42c8f422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dimensions. We recommend you cover these at the least.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9a42c8f422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9a42c8f422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more you click into the dimensions, other metrics become available (beyond what is seen here). For the purpose of today, we’ll focus on these.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metrics. We recommend saving “Conversions” for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a63e3da6eb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a63e3da6eb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Give students an opportunity to use the audience report to better understand users.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audience report helps us understand our users a bit more.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five minutes, have students share what they learned.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discussion on how they might use that info. </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come off mute and share their insights.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different starter questions (if preferred).</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63e3da6eb_1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63e3da6eb_1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9a42c8f422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9a42c8f422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9a42c8f422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9a42c8f422_1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dimensions. We recommend you keep it focused on “Channels” and “Source/Medium” under “All Traffic.”</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a63e3da6eb_1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a63e3da6eb_1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 reference for students to use post-course.</a:t>
            </a:r>
            <a:endParaRPr b="1">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 more you click into the dimensions, other metrics become available beyond what is here. For today, we’ll focus on these.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Users are counted only once within 24 hours.</a:t>
            </a:r>
            <a:endParaRPr>
              <a:solidFill>
                <a:srgbClr val="0E101A"/>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dimensions. We recommend saving “Conversions” for later.</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a63e3da6eb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a63e3da6eb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an opportunity to gain insights from the acquisition report.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speech bubbles serve as inspiration — students do </a:t>
            </a:r>
            <a:r>
              <a:rPr b="1" lang="en">
                <a:solidFill>
                  <a:schemeClr val="dk1"/>
                </a:solidFill>
              </a:rPr>
              <a:t>not</a:t>
            </a:r>
            <a:r>
              <a:rPr lang="en">
                <a:solidFill>
                  <a:schemeClr val="dk1"/>
                </a:solidFill>
              </a:rPr>
              <a:t> have to answer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five minutes, have students share what they learned.</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come off mute and share their insights.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different starter questions if you prefer.</a:t>
            </a:r>
            <a:endParaRPr>
              <a:solidFill>
                <a:schemeClr val="dk1"/>
              </a:solidFill>
            </a:endParaRPr>
          </a:p>
          <a:p>
            <a:pPr indent="0" lvl="0" marL="457200" rtl="0" algn="l">
              <a:spcBef>
                <a:spcPts val="0"/>
              </a:spcBef>
              <a:spcAft>
                <a:spcPts val="0"/>
              </a:spcAft>
              <a:buNone/>
            </a:pPr>
            <a:r>
              <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63e3da6eb_1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63e3da6eb_1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9a42c8f422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9a42c8f422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b="1" lang="en">
                <a:solidFill>
                  <a:schemeClr val="dk1"/>
                </a:solidFill>
              </a:rPr>
              <a:t>: A reference for students to use post-course.</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9a42c8f422_1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9a42c8f422_1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Events are special metrics within the behavior report.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They help measure how users navigate the site, which can provide insight to improve the user experience.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You need to add code to the website to track them.</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dimensions. We recommend skipping “Behavior Flow” for this initial walk-through.</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9a42c8f422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9a42c8f422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rgbClr val="222222"/>
                </a:solidFill>
                <a:highlight>
                  <a:schemeClr val="lt1"/>
                </a:highlight>
              </a:rPr>
              <a:t>Unique Pageviews</a:t>
            </a:r>
            <a:r>
              <a:rPr lang="en">
                <a:solidFill>
                  <a:srgbClr val="222222"/>
                </a:solidFill>
                <a:highlight>
                  <a:schemeClr val="lt1"/>
                </a:highlight>
              </a:rPr>
              <a:t>: On each row in a report, this is the number of sessions during which a specific page is viewed. The total is the number of unique pageviews of all pages added together.</a:t>
            </a:r>
            <a:endParaRPr>
              <a:solidFill>
                <a:schemeClr val="dk1"/>
              </a:solidFill>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metrics. We recommend skipping “Page Value.”</a:t>
            </a:r>
            <a:endParaRPr>
              <a:solidFill>
                <a:schemeClr val="dk1"/>
              </a:solidFill>
            </a:endParaRPr>
          </a:p>
          <a:p>
            <a:pPr indent="0" lvl="0" marL="0" rtl="0" algn="l">
              <a:spcBef>
                <a:spcPts val="0"/>
              </a:spcBef>
              <a:spcAft>
                <a:spcPts val="0"/>
              </a:spcAft>
              <a:buNone/>
            </a:pPr>
            <a:r>
              <a:t/>
            </a:r>
            <a:endParaRPr sz="1000">
              <a:solidFill>
                <a:schemeClr val="dk1"/>
              </a:solidFill>
              <a:latin typeface="Proxima Nova"/>
              <a:ea typeface="Proxima Nova"/>
              <a:cs typeface="Proxima Nova"/>
              <a:sym typeface="Proxima Nova"/>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63e3da6eb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63e3da6eb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an opportunity to glean something from the behavior data.</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speech bubbles serve as inspiration — students do </a:t>
            </a:r>
            <a:r>
              <a:rPr b="1" lang="en">
                <a:solidFill>
                  <a:schemeClr val="dk1"/>
                </a:solidFill>
              </a:rPr>
              <a:t>not</a:t>
            </a:r>
            <a:r>
              <a:rPr lang="en">
                <a:solidFill>
                  <a:schemeClr val="dk1"/>
                </a:solidFill>
              </a:rPr>
              <a:t> have to answer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five minutes, have students share what they learned.</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come off mute and share their insights.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different starter questions if you prefer.</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63e3da6eb_1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63e3da6eb_1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Introduce the transition from acquisition to conversion in a fun way. </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Who knows the answer?</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TEACHING TIPS: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Determine and communicate how you’d like students to share their answers:</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Slack thread.</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Volunteer.</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Come off mute or shout out.</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Other ways.</a:t>
            </a:r>
            <a:endParaRPr>
              <a:solidFill>
                <a:srgbClr val="0E101A"/>
              </a:solidFill>
            </a:endParaRPr>
          </a:p>
          <a:p>
            <a:pPr indent="0" lvl="0" marL="0" rtl="0" algn="l">
              <a:spcBef>
                <a:spcPts val="0"/>
              </a:spcBef>
              <a:spcAft>
                <a:spcPts val="0"/>
              </a:spcAft>
              <a:buNone/>
            </a:pPr>
            <a:r>
              <a:t/>
            </a:r>
            <a:endParaRPr b="1"/>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a63e3da6eb_1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a63e3da6eb_1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9a42c8f422_1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9a42c8f422_1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 reference for students to use post-course.</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9a42c8f422_1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9a42c8f422_1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Adjust if you plan to cover other dimensions.</a:t>
            </a:r>
            <a:endParaRPr>
              <a:solidFill>
                <a:schemeClr val="dk1"/>
              </a:solidFill>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bc3d64dd3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bc3d64dd3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General Assembly was founded in NYC 2011 as a coworking hub for innovators and entrepreneurs.</a:t>
            </a:r>
            <a:endParaRPr/>
          </a:p>
          <a:p>
            <a:pPr indent="-298450" lvl="0" marL="457200" rtl="0" algn="l">
              <a:lnSpc>
                <a:spcPct val="115000"/>
              </a:lnSpc>
              <a:spcBef>
                <a:spcPts val="0"/>
              </a:spcBef>
              <a:spcAft>
                <a:spcPts val="0"/>
              </a:spcAft>
              <a:buClr>
                <a:schemeClr val="dk1"/>
              </a:buClr>
              <a:buSzPts val="1100"/>
              <a:buChar char="●"/>
            </a:pPr>
            <a:r>
              <a:rPr lang="en"/>
              <a:t>When our members were asked to share their expertise with one another through impromptu classes and workshops, the potential and power of peer-to-peer mentorship emerged.</a:t>
            </a:r>
            <a:endParaRPr/>
          </a:p>
          <a:p>
            <a:pPr indent="-298450" lvl="0" marL="457200" rtl="0" algn="l">
              <a:lnSpc>
                <a:spcPct val="115000"/>
              </a:lnSpc>
              <a:spcBef>
                <a:spcPts val="0"/>
              </a:spcBef>
              <a:spcAft>
                <a:spcPts val="0"/>
              </a:spcAft>
              <a:buClr>
                <a:schemeClr val="dk1"/>
              </a:buClr>
              <a:buSzPts val="1100"/>
              <a:buChar char="●"/>
            </a:pPr>
            <a:r>
              <a:rPr lang="en"/>
              <a:t>We now offer more than 25 courses online and at 20+ campuses around the world from New York, to London, to Sydney and Singapore. We also work with businesses and have trained more than 40 of the Fortune 100 companies!</a:t>
            </a:r>
            <a:endParaRPr/>
          </a:p>
          <a:p>
            <a:pPr indent="-298450" lvl="0" marL="457200" rtl="0" algn="l">
              <a:lnSpc>
                <a:spcPct val="115000"/>
              </a:lnSpc>
              <a:spcBef>
                <a:spcPts val="0"/>
              </a:spcBef>
              <a:spcAft>
                <a:spcPts val="0"/>
              </a:spcAft>
              <a:buClr>
                <a:schemeClr val="dk1"/>
              </a:buClr>
              <a:buSzPts val="1100"/>
              <a:buChar char="●"/>
            </a:pPr>
            <a:r>
              <a:rPr lang="en"/>
              <a:t>We’re most proud of our 70,000 full-time, part-time, and self-led alumni, as well as the 600,000 alumni of our workshops and bootcamps — all of whom were taught by active industry professionals.</a:t>
            </a:r>
            <a:endParaRPr/>
          </a:p>
          <a:p>
            <a:pPr indent="-298450" lvl="0" marL="457200" rtl="0" algn="l">
              <a:lnSpc>
                <a:spcPct val="115000"/>
              </a:lnSpc>
              <a:spcBef>
                <a:spcPts val="0"/>
              </a:spcBef>
              <a:spcAft>
                <a:spcPts val="0"/>
              </a:spcAft>
              <a:buClr>
                <a:schemeClr val="dk1"/>
              </a:buClr>
              <a:buSzPts val="1100"/>
              <a:buChar char="●"/>
            </a:pPr>
            <a:r>
              <a:rPr lang="en"/>
              <a:t>Our curricula are developed in collaboration with our global business partners to ensure they meet industry demand. </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a63e3da6eb_1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a63e3da6eb_1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reference for students to use post-course.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i="1">
              <a:solidFill>
                <a:schemeClr val="dk1"/>
              </a:solidFill>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a63e3da6eb_1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a63e3da6eb_1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63e3da6eb_1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63e3da6eb_1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Give students an opportunity to practice navigating the platform and start thinking about questions they can ask.</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solidFill>
                  <a:schemeClr val="dk1"/>
                </a:solidFill>
              </a:rPr>
              <a:t>Let’s do a bit more practice.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post it on Slack.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breakout rooms for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breakout rooms expire and everyone returns to the main room, lead a debrief by encouraging students to come off mute and share their answers.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 7-day and 90-day range for students to use.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460374fca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460374fc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a:t>
            </a:r>
            <a:r>
              <a:rPr lang="en">
                <a:solidFill>
                  <a:schemeClr val="dk1"/>
                </a:solidFill>
              </a:rPr>
              <a:t> 120 Minutes (Breakdown: 60 minutes before lunch, 60 minutes after lunch.)</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a1027ebe23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a1027ebe23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b="1" lang="en"/>
              <a:t>: Highlight the learning objectives we’ll tackle in this section.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9a93d70b0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9a93d70b0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b="1" lang="en">
                <a:solidFill>
                  <a:schemeClr val="dk1"/>
                </a:solidFill>
              </a:rPr>
              <a:t>: Set the context for this section.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covered the </a:t>
            </a:r>
            <a:r>
              <a:rPr lang="en">
                <a:solidFill>
                  <a:schemeClr val="dk1"/>
                </a:solidFill>
              </a:rPr>
              <a:t>“</a:t>
            </a:r>
            <a:r>
              <a:rPr lang="en">
                <a:solidFill>
                  <a:schemeClr val="dk1"/>
                </a:solidFill>
              </a:rPr>
              <a:t>what.</a:t>
            </a:r>
            <a:r>
              <a:rPr lang="en">
                <a:solidFill>
                  <a:schemeClr val="dk1"/>
                </a:solidFill>
              </a:rPr>
              <a:t>”</a:t>
            </a:r>
            <a:r>
              <a:rPr lang="en">
                <a:solidFill>
                  <a:schemeClr val="dk1"/>
                </a:solidFill>
              </a:rPr>
              <a:t> It’s time to take it to the next level and ask questions of the data to get insights into what is and isn’t working about our campaigns.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 the next two hours, you’ll practice manipulating the sub-reports within audience, acquisition, behaviors, and conversion.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ba0b47f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ba0b47f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Introduce secondary dimensions.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We can learn a lot from Google Analytics, but so far, we’ve only been running at half speed. </a:t>
            </a:r>
            <a:endParaRPr/>
          </a:p>
          <a:p>
            <a:pPr indent="-298450" lvl="0" marL="457200" rtl="0" algn="l">
              <a:spcBef>
                <a:spcPts val="0"/>
              </a:spcBef>
              <a:spcAft>
                <a:spcPts val="0"/>
              </a:spcAft>
              <a:buSzPts val="1100"/>
              <a:buChar char="●"/>
            </a:pPr>
            <a:r>
              <a:rPr lang="en"/>
              <a:t>Secondary dimensions allow us to drill down and get even more specific with what we’re learning. </a:t>
            </a:r>
            <a:endParaRPr/>
          </a:p>
          <a:p>
            <a:pPr indent="-298450" lvl="0" marL="457200" rtl="0" algn="l">
              <a:spcBef>
                <a:spcPts val="0"/>
              </a:spcBef>
              <a:spcAft>
                <a:spcPts val="0"/>
              </a:spcAft>
              <a:buSzPts val="1100"/>
              <a:buChar char="●"/>
            </a:pPr>
            <a:r>
              <a:rPr lang="en">
                <a:solidFill>
                  <a:schemeClr val="dk1"/>
                </a:solidFill>
              </a:rPr>
              <a:t>Think of it as “stacking” characteristics to gain access to more specific insights.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12e1dcdbd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12e1dcdbd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Introduce filters.</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Filters allow you to exclude or include information based on dimensions or metrics.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use multiple filters. (See “+Add a dimension or metric” below the second filter.)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Notice that you can filter to include or exclude information using search parameters like “Containing,” “Exactly matching,” “Begins with,” and “Ends with.”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What’s the difference between secondary dimensions and filters?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Secondary dimensions make your questions more specific.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Filters make the results more relevant to your question</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Lightly touch on where to find search and filters. (Search is the box on the upper right with the magnifying glass and filters are created by clicking on “Advanced” next to the search box.)</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you’ll provide more detail in at least one of the walk-throughs that follow.</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63e3da6eb_1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63e3da6eb_1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Introduce the kinds of questions we can ask of the audience report. </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a:solidFill>
                  <a:srgbClr val="0E101A"/>
                </a:solidFill>
              </a:rPr>
              <a:t>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Within the audience report, we can learn characteristics about our users.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Is a particular audience performing better or worse when compared with others?</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If your site engages a particular audience, should you devote more marketing spend to target those users? </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If your site is not engaging a specific audience, should you reassess if trying to convert that audience is worth spending on?</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If your target audience is engaging with your site but leaving quickly, should you audit the pages and content to identify what’s preventing their conversion?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Segmenting users based on characteristics will help you build the personas of your target customers. </a:t>
            </a:r>
            <a:endParaRPr>
              <a:solidFill>
                <a:srgbClr val="0E101A"/>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solidFill>
                  <a:schemeClr val="dk1"/>
                </a:solidFill>
              </a:rPr>
              <a:t>Encourage students to take notes on their </a:t>
            </a:r>
            <a:r>
              <a:rPr lang="en" u="sng">
                <a:solidFill>
                  <a:srgbClr val="0097A7"/>
                </a:solidFill>
                <a:hlinkClick r:id="rId2">
                  <a:extLst>
                    <a:ext uri="{A12FA001-AC4F-418D-AE19-62706E023703}">
                      <ahyp:hlinkClr val="tx"/>
                    </a:ext>
                  </a:extLst>
                </a:hlinkClick>
              </a:rPr>
              <a:t>note organizer</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63e3da6eb_1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63e3da6eb_1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bc3d64dd32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bc3d64dd32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lnSpc>
                <a:spcPct val="115000"/>
              </a:lnSpc>
              <a:spcBef>
                <a:spcPts val="0"/>
              </a:spcBef>
              <a:spcAft>
                <a:spcPts val="0"/>
              </a:spcAft>
              <a:buNone/>
            </a:pPr>
            <a:r>
              <a:rPr b="1" lang="en">
                <a:solidFill>
                  <a:schemeClr val="dk1"/>
                </a:solidFill>
              </a:rPr>
              <a:t>TALKING POINTS</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General Assembly was founded in NYC 2011 as a coworking hub for innovators and entrepreneurs.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our members were asked to share their expertise with one another through impromptu classes and workshops, the potential and power of peer-to-peer mentorship emerged.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now offer courses online and at 30+ campuses around the world. We also work with businesses and have trained more than 40 of the Fortune 100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We’re most proud of our 70,000+ part- and full-time alumni, as well as the 500,000 alumni of our workshops and bootcamps — all of whom were taught by active industry professionals.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curricula are developed in collaboration with our expert network to emphasize real-world relevance and meet evolving employer demands.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9ae217cc66_2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9ae217cc66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Use a scenario to walk through how to ask powerful questions of the reports.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Set the same date range.</a:t>
            </a:r>
            <a:endParaRPr/>
          </a:p>
          <a:p>
            <a:pPr indent="-298450" lvl="0" marL="457200" rtl="0" algn="l">
              <a:spcBef>
                <a:spcPts val="0"/>
              </a:spcBef>
              <a:spcAft>
                <a:spcPts val="0"/>
              </a:spcAft>
              <a:buSzPts val="1100"/>
              <a:buChar char="●"/>
            </a:pPr>
            <a:r>
              <a:rPr lang="en"/>
              <a:t>Find the age group with the most sessions (how we’re defining most active in this scenario).</a:t>
            </a:r>
            <a:endParaRPr/>
          </a:p>
          <a:p>
            <a:pPr indent="-298450" lvl="0" marL="457200" rtl="0" algn="l">
              <a:spcBef>
                <a:spcPts val="0"/>
              </a:spcBef>
              <a:spcAft>
                <a:spcPts val="0"/>
              </a:spcAft>
              <a:buSzPts val="1100"/>
              <a:buChar char="●"/>
            </a:pPr>
            <a:r>
              <a:rPr lang="en"/>
              <a:t>Dig in further to uncover insight about this age group.</a:t>
            </a:r>
            <a:endParaRPr/>
          </a:p>
          <a:p>
            <a:pPr indent="-298450" lvl="1" marL="914400" rtl="0" algn="l">
              <a:spcBef>
                <a:spcPts val="0"/>
              </a:spcBef>
              <a:spcAft>
                <a:spcPts val="0"/>
              </a:spcAft>
              <a:buSzPts val="1100"/>
              <a:buChar char="○"/>
            </a:pPr>
            <a:r>
              <a:rPr lang="en"/>
              <a:t>What device is most common among this age group?</a:t>
            </a:r>
            <a:endParaRPr/>
          </a:p>
          <a:p>
            <a:pPr indent="-298450" lvl="1" marL="914400" rtl="0" algn="l">
              <a:spcBef>
                <a:spcPts val="0"/>
              </a:spcBef>
              <a:spcAft>
                <a:spcPts val="0"/>
              </a:spcAft>
              <a:buSzPts val="1100"/>
              <a:buChar char="○"/>
            </a:pPr>
            <a:r>
              <a:rPr lang="en"/>
              <a:t>What language do they speak?</a:t>
            </a:r>
            <a:endParaRPr/>
          </a:p>
          <a:p>
            <a:pPr indent="-298450" lvl="1" marL="914400" rtl="0" algn="l">
              <a:spcBef>
                <a:spcPts val="0"/>
              </a:spcBef>
              <a:spcAft>
                <a:spcPts val="0"/>
              </a:spcAft>
              <a:buSzPts val="1100"/>
              <a:buChar char="○"/>
            </a:pPr>
            <a:r>
              <a:rPr lang="en"/>
              <a:t>What city do they live in? </a:t>
            </a:r>
            <a:endParaRPr/>
          </a:p>
          <a:p>
            <a:pPr indent="-298450" lvl="0" marL="457200" rtl="0" algn="l">
              <a:spcBef>
                <a:spcPts val="0"/>
              </a:spcBef>
              <a:spcAft>
                <a:spcPts val="0"/>
              </a:spcAft>
              <a:buSzPts val="1100"/>
              <a:buChar char="●"/>
            </a:pPr>
            <a:r>
              <a:rPr lang="en"/>
              <a:t>Be sure to connect this insight to how we would use it to plan a campaign (e.g., tweak ad messaging to target iPhone users or decide where to set location-based marketing on social media ads).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highlight>
                  <a:srgbClr val="F9CE16"/>
                </a:highlight>
              </a:rPr>
              <a:t>Customize it!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campaign details to target a different dimension (age) and metric (sessions).</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460374fc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460374fc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Give students the opportunity to practice how to ask questions when digging into </a:t>
            </a:r>
            <a:r>
              <a:rPr b="1" lang="en"/>
              <a:t>the </a:t>
            </a:r>
            <a:r>
              <a:rPr b="1" lang="en"/>
              <a:t>reports.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You can turn this into a partner activity, depending on the class.</a:t>
            </a:r>
            <a:endParaRPr/>
          </a:p>
          <a:p>
            <a:pPr indent="-298450" lvl="0" marL="457200" rtl="0" algn="l">
              <a:spcBef>
                <a:spcPts val="0"/>
              </a:spcBef>
              <a:spcAft>
                <a:spcPts val="0"/>
              </a:spcAft>
              <a:buSzPts val="1100"/>
              <a:buChar char="●"/>
            </a:pPr>
            <a:r>
              <a:rPr lang="en"/>
              <a:t>Be sure to save a few minutes for students to share their insights. </a:t>
            </a:r>
            <a:endParaRPr/>
          </a:p>
          <a:p>
            <a:pPr indent="-298450" lvl="0" marL="457200" rtl="0" algn="l">
              <a:spcBef>
                <a:spcPts val="0"/>
              </a:spcBef>
              <a:spcAft>
                <a:spcPts val="0"/>
              </a:spcAft>
              <a:buSzPts val="1100"/>
              <a:buChar char="●"/>
            </a:pPr>
            <a:r>
              <a:rPr lang="en"/>
              <a:t>Challenge them to think about how they might use the insight they uncover to inform their campaign. </a:t>
            </a:r>
            <a:endParaRPr/>
          </a:p>
          <a:p>
            <a:pPr indent="-298450" lvl="1" marL="914400" rtl="0" algn="l">
              <a:spcBef>
                <a:spcPts val="0"/>
              </a:spcBef>
              <a:spcAft>
                <a:spcPts val="0"/>
              </a:spcAft>
              <a:buSzPts val="1100"/>
              <a:buChar char="○"/>
            </a:pPr>
            <a:r>
              <a:rPr b="1" lang="en"/>
              <a:t>Takeaway</a:t>
            </a:r>
            <a:r>
              <a:rPr lang="en"/>
              <a:t>: We can use this information to determine marketing messaging or targeting (overhaul if we want to attract different people or tweak if we want more of the same audience).</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a460374fca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a460374fca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the importance and use of the acquisition report.</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acquisition report is a critical report to review when assessing your marketing budget.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1027ebe2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1027ebe2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a63e3da6eb_1_1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a63e3da6eb_1_1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Use a scenario to walk through how to ask powerful questions of the reports.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the same date range.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 the channel that sends the most users.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age as a secondary dimension to identify which age group comes to your site most from that channel.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sure to connect this insight to using to spend our extra budget most responsibly.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scenario to uncover a different insight.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1027ebe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1027ebe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Practice navigating the platform with a partner and coming up with questions to dig into.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turn this into a solo activity if you’d like.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sure to save a few minutes for students to share their insights.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Challenge them to think about how they might use the insight they uncover to inform their campaign. </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Takeaway</a:t>
            </a:r>
            <a:r>
              <a:rPr lang="en">
                <a:solidFill>
                  <a:schemeClr val="dk1"/>
                </a:solidFill>
              </a:rPr>
              <a:t>: Spending money or energy on channels that are successfully getting users to your site.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take notes on their </a:t>
            </a:r>
            <a:r>
              <a:rPr lang="en" u="sng">
                <a:solidFill>
                  <a:srgbClr val="0097A7"/>
                </a:solidFill>
                <a:hlinkClick r:id="rId2">
                  <a:extLst>
                    <a:ext uri="{A12FA001-AC4F-418D-AE19-62706E023703}">
                      <ahyp:hlinkClr val="tx"/>
                    </a:ext>
                  </a:extLst>
                </a:hlinkClick>
              </a:rPr>
              <a:t>note organizer</a:t>
            </a:r>
            <a:r>
              <a:rPr lang="en">
                <a:solidFill>
                  <a:schemeClr val="dk1"/>
                </a:solidFill>
              </a:rPr>
              <a: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post it on Slack.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Create breakout rooms for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 breakout rooms expire and everyone returns to the main room, lead a debrief by encouraging students to come off mute and share their answers.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9a93d70b05_8_1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9a93d70b05_8_1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a1027ebe23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a1027ebe23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a:t>
            </a:r>
            <a:r>
              <a:rPr lang="en">
                <a:solidFill>
                  <a:srgbClr val="0E101A"/>
                </a:solidFill>
              </a:rPr>
              <a:t> Highlight that the process of finding insights on Google Analytics is not formulaic and requires you to think outside the box.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It would help if you were a bit of a detective when digging into the platform. There’s so much data stored and a lot of ways to arrive at the answer.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 best way to experiment is by digging into the reports themselves to learn how to get the best data for your questions.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It’s a little bit of science and a little bit of art.</a:t>
            </a:r>
            <a:endParaRPr>
              <a:solidFill>
                <a:srgbClr val="0E101A"/>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this slide around anywhere in the next section. This message is best delivered when students have had </a:t>
            </a:r>
            <a:r>
              <a:rPr b="1" lang="en">
                <a:solidFill>
                  <a:schemeClr val="dk1"/>
                </a:solidFill>
              </a:rPr>
              <a:t>some</a:t>
            </a:r>
            <a:r>
              <a:rPr lang="en">
                <a:solidFill>
                  <a:schemeClr val="dk1"/>
                </a:solidFill>
              </a:rPr>
              <a:t> experience in the platform.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a1027ebe2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a1027ebe2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what questions we can ask of the behavior report. </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behavior report helps us understand how users are engaging with the site, what content resonates with them and what does not, and more.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a1027ebe2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a1027ebe2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9144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bc3d64dd32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bc3d64dd32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a1027ebe2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a1027ebe2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Use a scenario to walk through how to ask powerful questions of the reports. </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TEACHING TIPS: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Set the same date range.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Go to Site Content &gt; All Pages &gt; Sort Pageviews.</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Find the lowest bounce rate.</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Find the highest average time on page.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Connect how we might use this info in our redesign.</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What content is resonating with users, which pages are more successful than others, and more?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Encourage students to take notes on their </a:t>
            </a:r>
            <a:r>
              <a:rPr lang="en" u="sng">
                <a:solidFill>
                  <a:srgbClr val="4A6EE0"/>
                </a:solidFill>
                <a:hlinkClick r:id="rId2">
                  <a:extLst>
                    <a:ext uri="{A12FA001-AC4F-418D-AE19-62706E023703}">
                      <ahyp:hlinkClr val="tx"/>
                    </a:ext>
                  </a:extLst>
                </a:hlinkClick>
              </a:rPr>
              <a:t>note organizer</a:t>
            </a:r>
            <a:r>
              <a:rPr lang="en">
                <a:solidFill>
                  <a:srgbClr val="0E101A"/>
                </a:solidFill>
              </a:rPr>
              <a:t>.</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highlight>
                  <a:srgbClr val="F9CE16"/>
                </a:highlight>
              </a:rPr>
              <a:t>Customize it!</a:t>
            </a:r>
            <a:endParaRPr b="1">
              <a:solidFill>
                <a:srgbClr val="0E101A"/>
              </a:solidFill>
              <a:highlight>
                <a:srgbClr val="F9CE16"/>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Change the scenario to uncover a different insight.</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You can also touch on the following: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b="1" lang="en">
                <a:solidFill>
                  <a:srgbClr val="0E101A"/>
                </a:solidFill>
              </a:rPr>
              <a:t>All Pages:</a:t>
            </a:r>
            <a:r>
              <a:rPr lang="en">
                <a:solidFill>
                  <a:srgbClr val="0E101A"/>
                </a:solidFill>
              </a:rPr>
              <a:t> Toggle to see “Page Title” to identify the most popular pages.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b="1" lang="en">
                <a:solidFill>
                  <a:srgbClr val="0E101A"/>
                </a:solidFill>
              </a:rPr>
              <a:t>Content Drilldown:</a:t>
            </a:r>
            <a:r>
              <a:rPr lang="en">
                <a:solidFill>
                  <a:srgbClr val="0E101A"/>
                </a:solidFill>
              </a:rPr>
              <a:t> Click on the page to figure out what’s so popular within this section.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b="1" lang="en">
                <a:solidFill>
                  <a:srgbClr val="0E101A"/>
                </a:solidFill>
              </a:rPr>
              <a:t>Landing Pages:</a:t>
            </a:r>
            <a:r>
              <a:rPr lang="en">
                <a:solidFill>
                  <a:srgbClr val="0E101A"/>
                </a:solidFill>
              </a:rPr>
              <a:t> Figure out which pages perform the best and see if you can identify why to replicate it elsewhere.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b="1" lang="en">
                <a:solidFill>
                  <a:srgbClr val="0E101A"/>
                </a:solidFill>
              </a:rPr>
              <a:t>Exit</a:t>
            </a:r>
            <a:r>
              <a:rPr lang="en">
                <a:solidFill>
                  <a:srgbClr val="0E101A"/>
                </a:solidFill>
              </a:rPr>
              <a:t> </a:t>
            </a:r>
            <a:r>
              <a:rPr b="1" lang="en">
                <a:solidFill>
                  <a:srgbClr val="0E101A"/>
                </a:solidFill>
              </a:rPr>
              <a:t>Pages:</a:t>
            </a:r>
            <a:r>
              <a:rPr lang="en">
                <a:solidFill>
                  <a:srgbClr val="0E101A"/>
                </a:solidFill>
              </a:rPr>
              <a:t> This report helps you quickly identify pages that need redesigning. It’s helpful to analyze these pages and see if you can bring anything over your most successful pages.</a:t>
            </a:r>
            <a:endParaRPr>
              <a:solidFill>
                <a:srgbClr val="0E101A"/>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a1027ebe2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a1027ebe2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Give s</a:t>
            </a:r>
            <a:r>
              <a:rPr b="1" lang="en"/>
              <a:t>tudents the opportunity to practice how to ask questions while digging into the reports.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You can turn this into a partner activity, depending on the class.</a:t>
            </a:r>
            <a:endParaRPr/>
          </a:p>
          <a:p>
            <a:pPr indent="-298450" lvl="0" marL="457200" rtl="0" algn="l">
              <a:spcBef>
                <a:spcPts val="0"/>
              </a:spcBef>
              <a:spcAft>
                <a:spcPts val="0"/>
              </a:spcAft>
              <a:buSzPts val="1100"/>
              <a:buChar char="●"/>
            </a:pPr>
            <a:r>
              <a:rPr lang="en"/>
              <a:t>Be sure to save a few minutes for students to share their insights. </a:t>
            </a:r>
            <a:endParaRPr/>
          </a:p>
          <a:p>
            <a:pPr indent="-298450" lvl="0" marL="457200" rtl="0" algn="l">
              <a:spcBef>
                <a:spcPts val="0"/>
              </a:spcBef>
              <a:spcAft>
                <a:spcPts val="0"/>
              </a:spcAft>
              <a:buSzPts val="1100"/>
              <a:buChar char="●"/>
            </a:pPr>
            <a:r>
              <a:rPr lang="en"/>
              <a:t>Challenge them to think about how they might use the insight they uncover to inform the redesign.</a:t>
            </a:r>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a12e1dcdbd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a12e1dcdbd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9ae217cc66_2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9ae217cc66_2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Use a scenario to walk through how to ask powerful questions of the reports.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Clr>
                <a:schemeClr val="dk1"/>
              </a:buClr>
              <a:buSzPts val="1100"/>
              <a:buChar char="●"/>
            </a:pPr>
            <a:r>
              <a:rPr lang="en">
                <a:solidFill>
                  <a:schemeClr val="dk1"/>
                </a:solidFill>
              </a:rPr>
              <a:t>Set the dates of the model to a six-month period.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the Venn diagram in Conversion Report &gt; Multi-Channel Funnels &gt; Overview tab to answer the questions.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need to explain what it means when two channels intersect in the diagram. Use an example of a person: “Dino arrived at our page via x channel and again via y channel and converted.”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460374fc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460374fc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30 </a:t>
            </a:r>
            <a:r>
              <a:rPr lang="en"/>
              <a:t>Minutes</a:t>
            </a:r>
            <a:endParaRPr/>
          </a:p>
          <a:p>
            <a:pPr indent="0" lvl="0" marL="0" rtl="0" algn="l">
              <a:spcBef>
                <a:spcPts val="0"/>
              </a:spcBef>
              <a:spcAft>
                <a:spcPts val="0"/>
              </a:spcAft>
              <a:buNone/>
            </a:pPr>
            <a:r>
              <a:t/>
            </a:r>
            <a:endParaRPr b="1"/>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1027ebe23_0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1027ebe23_0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a:t>
            </a:r>
            <a:r>
              <a:rPr b="1" lang="en"/>
              <a:t> Highlight the learning objectives we’ll tackle in this section.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1027ebe2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1027ebe2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Set up what we’ll do in this section.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9a93d70b05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9a93d70b05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Introduce establishing a baselin</a:t>
            </a:r>
            <a:r>
              <a:rPr b="1" lang="en"/>
              <a:t>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solidFill>
                  <a:schemeClr val="dk1"/>
                </a:solidFill>
              </a:rPr>
              <a:t>To set goals, we need to know what is typical.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Baselines give us a starting point we can measure against.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example, if we were to set a goal to run our fastest mile yet, we’d need first to understand what our current mile time is.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 tracking your baseline as soon as possible. Don’t wait until you’re ready to launch a campaign.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figure out what is normal and typical, ask these questions: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happens every day?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happens every week?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happens every month?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happens every year?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1027ebe23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1027ebe23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good and bad exceptions.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do you want to figure out what’s different? To know what your actions should be.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it’s a </a:t>
            </a:r>
            <a:r>
              <a:rPr b="1" lang="en">
                <a:solidFill>
                  <a:schemeClr val="dk1"/>
                </a:solidFill>
              </a:rPr>
              <a:t>good exception</a:t>
            </a:r>
            <a:r>
              <a:rPr lang="en">
                <a:solidFill>
                  <a:schemeClr val="dk1"/>
                </a:solidFill>
              </a:rPr>
              <a:t>, find out what made it happen and do more of 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If it’s a </a:t>
            </a:r>
            <a:r>
              <a:rPr b="1" lang="en">
                <a:solidFill>
                  <a:schemeClr val="dk1"/>
                </a:solidFill>
              </a:rPr>
              <a:t>bad exception</a:t>
            </a:r>
            <a:r>
              <a:rPr lang="en">
                <a:solidFill>
                  <a:schemeClr val="dk1"/>
                </a:solidFill>
              </a:rPr>
              <a:t>, find out what made it happen and do less of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Exceptions are how you improve what you’re doing; it’s how you become a learning organization.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9a93d70b05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9a93d70b05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Emphasize the difference between goals and goal completions/conversions.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Getting people to your website may be easy, but if they aren’t the </a:t>
            </a:r>
            <a:r>
              <a:rPr b="1" lang="en">
                <a:solidFill>
                  <a:schemeClr val="dk1"/>
                </a:solidFill>
              </a:rPr>
              <a:t>right</a:t>
            </a:r>
            <a:r>
              <a:rPr lang="en">
                <a:solidFill>
                  <a:schemeClr val="dk1"/>
                </a:solidFill>
              </a:rPr>
              <a:t> people, it doesn’t matter.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right people are those who want what you’re selling and are willing to buy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rest is about making sure you get the highest number of conversions for the least amount of money.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Conversions are the same thing as goal completions.</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Setting goals and tracking goal completions/conversions are two separate actions.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matters most is conversions — this will help you identify what’s working to do more of it.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bc3d64dd32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bc3d64dd32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Tonight we’re joined by </a:t>
            </a:r>
            <a:r>
              <a:rPr lang="en">
                <a:solidFill>
                  <a:srgbClr val="FF0000"/>
                </a:solidFill>
              </a:rPr>
              <a:t>{instructor}</a:t>
            </a:r>
            <a:r>
              <a:rPr lang="en">
                <a:solidFill>
                  <a:schemeClr val="dk1"/>
                </a:solidFill>
              </a:rPr>
              <a:t> who teaches </a:t>
            </a:r>
            <a:r>
              <a:rPr lang="en">
                <a:solidFill>
                  <a:srgbClr val="FF0000"/>
                </a:solidFill>
              </a:rPr>
              <a:t>{course}</a:t>
            </a:r>
            <a:r>
              <a:rPr lang="en"/>
              <a:t>.</a:t>
            </a:r>
            <a:endParaRPr/>
          </a:p>
          <a:p>
            <a:pPr indent="-317500" lvl="1" marL="914400" rtl="0" algn="l">
              <a:spcBef>
                <a:spcPts val="0"/>
              </a:spcBef>
              <a:spcAft>
                <a:spcPts val="0"/>
              </a:spcAft>
              <a:buClr>
                <a:srgbClr val="FF0000"/>
              </a:buClr>
              <a:buSzPts val="1400"/>
              <a:buChar char="○"/>
            </a:pPr>
            <a:r>
              <a:rPr lang="en">
                <a:solidFill>
                  <a:srgbClr val="FF0000"/>
                </a:solidFill>
              </a:rPr>
              <a:t>You also have probably already met (mentor), who is an alumni of {course} and will be here to help you with any issues that arise during the workshop. Just flag them down. (NOT YET FULLY IMPLEMENTED)</a:t>
            </a:r>
            <a:endParaRPr>
              <a:solidFill>
                <a:srgbClr val="FF0000"/>
              </a:solidFill>
            </a:endParaRPr>
          </a:p>
          <a:p>
            <a:pPr indent="-317500" lvl="0" marL="457200" rtl="0" algn="l">
              <a:spcBef>
                <a:spcPts val="0"/>
              </a:spcBef>
              <a:spcAft>
                <a:spcPts val="0"/>
              </a:spcAft>
              <a:buClr>
                <a:schemeClr val="dk1"/>
              </a:buClr>
              <a:buSzPts val="1400"/>
              <a:buChar char="●"/>
            </a:pPr>
            <a:r>
              <a:rPr lang="en">
                <a:solidFill>
                  <a:schemeClr val="dk1"/>
                </a:solidFill>
              </a:rPr>
              <a:t>As a final note before we get started, you will receive a follow-up email after this workshop with:</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 of the slides from tonight and course information.</a:t>
            </a:r>
            <a:endParaRPr>
              <a:solidFill>
                <a:schemeClr val="dk1"/>
              </a:solidFill>
            </a:endParaRPr>
          </a:p>
          <a:p>
            <a:pPr indent="-317500" lvl="1" marL="914400" rtl="0" algn="l">
              <a:spcBef>
                <a:spcPts val="0"/>
              </a:spcBef>
              <a:spcAft>
                <a:spcPts val="0"/>
              </a:spcAft>
              <a:buClr>
                <a:srgbClr val="FF0000"/>
              </a:buClr>
              <a:buSzPts val="1400"/>
              <a:buChar char="○"/>
            </a:pPr>
            <a:r>
              <a:rPr lang="en">
                <a:solidFill>
                  <a:srgbClr val="FF0000"/>
                </a:solidFill>
              </a:rPr>
              <a:t>A screencast of this lecture. (NOT YET IMPLEMENTED)</a:t>
            </a:r>
            <a:endParaRPr>
              <a:solidFill>
                <a:srgbClr val="FF0000"/>
              </a:solidFill>
            </a:endParaRPr>
          </a:p>
          <a:p>
            <a:pPr indent="-317500" lvl="1" marL="914400" rtl="0" algn="l">
              <a:spcBef>
                <a:spcPts val="0"/>
              </a:spcBef>
              <a:spcAft>
                <a:spcPts val="0"/>
              </a:spcAft>
              <a:buClr>
                <a:schemeClr val="dk1"/>
              </a:buClr>
              <a:buSzPts val="1400"/>
              <a:buChar char="○"/>
            </a:pPr>
            <a:r>
              <a:rPr lang="en">
                <a:solidFill>
                  <a:schemeClr val="dk1"/>
                </a:solidFill>
              </a:rPr>
              <a:t>The example we’ll work through together.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I’m going to hand things over to </a:t>
            </a:r>
            <a:r>
              <a:rPr lang="en">
                <a:solidFill>
                  <a:srgbClr val="FF0000"/>
                </a:solidFill>
              </a:rPr>
              <a:t>{instructor}</a:t>
            </a:r>
            <a:r>
              <a:rPr lang="en">
                <a:solidFill>
                  <a:schemeClr val="dk1"/>
                </a:solidFill>
              </a:rPr>
              <a:t>, who will give you some more info about their background.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a12e1dcdbd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a12e1dcdbd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Define the goal types in Google Analytics.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Destination and events are the most common goal types.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Pages/Screens per session are most relevant to “think tanks,” blogs, and media outlets.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the duration, you can set the parameter to be “greater than” or “less than.” But duration spent on each page is tracked in behavior, so it’s not common to set a goal for this.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destination goal can also be an event goal.</a:t>
            </a:r>
            <a:endParaRPr>
              <a:solidFill>
                <a:schemeClr val="dk1"/>
              </a:solidFill>
            </a:endParaRPr>
          </a:p>
          <a:p>
            <a:pPr indent="0" lvl="0" marL="0" rtl="0" algn="l">
              <a:spcBef>
                <a:spcPts val="0"/>
              </a:spcBef>
              <a:spcAft>
                <a:spcPts val="0"/>
              </a:spcAft>
              <a:buNone/>
            </a:pPr>
            <a:r>
              <a:t/>
            </a:r>
            <a:endParaRPr b="1" sz="1000">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Focus on destination and events.</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a1027ebe23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a1027ebe23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9a93d70b0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9a93d70b0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Navigate to the goals section.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won’t be able to follow along on the demo account, but we can walk through how to set up a goal on the platform.</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9a93d70b05_8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9a93d70b05_8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Show the created goals.</a:t>
            </a:r>
            <a:endParaRPr b="1">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 name="Shape 1078"/>
        <p:cNvGrpSpPr/>
        <p:nvPr/>
      </p:nvGrpSpPr>
      <p:grpSpPr>
        <a:xfrm>
          <a:off x="0" y="0"/>
          <a:ext cx="0" cy="0"/>
          <a:chOff x="0" y="0"/>
          <a:chExt cx="0" cy="0"/>
        </a:xfrm>
      </p:grpSpPr>
      <p:sp>
        <p:nvSpPr>
          <p:cNvPr id="1079" name="Google Shape;1079;g9a93d70b05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9a93d70b05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Go over how to set up goals in the admin tab.</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As you can see on this slide, we can set one of several goal options. We covered four, but there are five types of goals you can create.</a:t>
            </a:r>
            <a:endParaRPr/>
          </a:p>
          <a:p>
            <a:pPr indent="-298450" lvl="0" marL="457200" rtl="0" algn="l">
              <a:spcBef>
                <a:spcPts val="0"/>
              </a:spcBef>
              <a:spcAft>
                <a:spcPts val="0"/>
              </a:spcAft>
              <a:buSzPts val="1100"/>
              <a:buChar char="●"/>
            </a:pPr>
            <a:r>
              <a:rPr lang="en"/>
              <a:t>“Smart Goal</a:t>
            </a:r>
            <a:r>
              <a:rPr lang="en">
                <a:solidFill>
                  <a:schemeClr val="dk1"/>
                </a:solidFill>
              </a:rPr>
              <a:t>”</a:t>
            </a:r>
            <a:r>
              <a:rPr lang="en"/>
              <a:t> is Google’s way to automate and make things easier for users, but it isn’t an effective way of utilizing goals.</a:t>
            </a:r>
            <a:endParaRPr/>
          </a:p>
          <a:p>
            <a:pPr indent="-298450" lvl="0" marL="457200" rtl="0" algn="l">
              <a:spcBef>
                <a:spcPts val="0"/>
              </a:spcBef>
              <a:spcAft>
                <a:spcPts val="0"/>
              </a:spcAft>
              <a:buSzPts val="1100"/>
              <a:buChar char="●"/>
            </a:pPr>
            <a:r>
              <a:rPr lang="en"/>
              <a:t>You can see that the first step to creating a goal is to name it. Keep it simple and clear.</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g9a93d70b05_8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1" name="Google Shape;1091;g9a93d70b05_8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Go over</a:t>
            </a:r>
            <a:r>
              <a:rPr b="1" lang="en"/>
              <a:t> how to set up goals in the admin tab.</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Destination goals are goals that count when a user lands on a confirmation page.</a:t>
            </a:r>
            <a:endParaRPr/>
          </a:p>
          <a:p>
            <a:pPr indent="-298450" lvl="0" marL="457200" rtl="0" algn="l">
              <a:spcBef>
                <a:spcPts val="0"/>
              </a:spcBef>
              <a:spcAft>
                <a:spcPts val="0"/>
              </a:spcAft>
              <a:buSzPts val="1100"/>
              <a:buChar char="●"/>
            </a:pPr>
            <a:r>
              <a:rPr lang="en"/>
              <a:t>Every time a user lands on a confirmation page after filling out a form, it counts as a conversion.</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9a93d70b05_8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9a93d70b05_8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Go over</a:t>
            </a:r>
            <a:r>
              <a:rPr b="1" lang="en"/>
              <a:t> how to set up goals in the admin tab.</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Duration goals measure how many people spent a specified amount of time on your website.</a:t>
            </a:r>
            <a:endParaRPr/>
          </a:p>
          <a:p>
            <a:pPr indent="-298450" lvl="0" marL="457200" rtl="0" algn="l">
              <a:spcBef>
                <a:spcPts val="0"/>
              </a:spcBef>
              <a:spcAft>
                <a:spcPts val="0"/>
              </a:spcAft>
              <a:buSzPts val="1100"/>
              <a:buChar char="●"/>
            </a:pPr>
            <a:r>
              <a:rPr lang="en"/>
              <a:t>Good for think tanks and other content-heavy sites (could also be that the user opened the site and never closed the tab but wasn’t really looking at the site).</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9a93d70b05_8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9a93d70b05_8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Go over</a:t>
            </a:r>
            <a:r>
              <a:rPr b="1" lang="en"/>
              <a:t> how to set up goals in the admin tab.</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Pages/Screens per session goal tracks how many pages users view.</a:t>
            </a:r>
            <a:endParaRPr/>
          </a:p>
          <a:p>
            <a:pPr indent="-298450" lvl="0" marL="457200" rtl="0" algn="l">
              <a:spcBef>
                <a:spcPts val="0"/>
              </a:spcBef>
              <a:spcAft>
                <a:spcPts val="0"/>
              </a:spcAft>
              <a:buSzPts val="1100"/>
              <a:buChar char="●"/>
            </a:pPr>
            <a:r>
              <a:rPr lang="en"/>
              <a:t>Best for merchants with products on pages. (Note: Viewing multiple pages could also mean people can’t find what they’re looking for.)</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9a93d70b05_8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9a93d70b05_8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Go over</a:t>
            </a:r>
            <a:r>
              <a:rPr b="1" lang="en"/>
              <a:t> how to set up goals in the admin tab.</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Event goals track actions: clicking a button, downloading a white paper, watching a video.</a:t>
            </a:r>
            <a:endParaRPr/>
          </a:p>
          <a:p>
            <a:pPr indent="-298450" lvl="0" marL="457200" rtl="0" algn="l">
              <a:spcBef>
                <a:spcPts val="0"/>
              </a:spcBef>
              <a:spcAft>
                <a:spcPts val="0"/>
              </a:spcAft>
              <a:buSzPts val="1100"/>
              <a:buChar char="●"/>
            </a:pPr>
            <a:r>
              <a:rPr lang="en"/>
              <a:t>An event goal can be used in place of a destination goal. It involves inserting code behind the submit button, so it’s more complicated to configure.</a:t>
            </a:r>
            <a:endParaRPr/>
          </a:p>
          <a:p>
            <a:pPr indent="-298450" lvl="0" marL="457200" rtl="0" algn="l">
              <a:spcBef>
                <a:spcPts val="0"/>
              </a:spcBef>
              <a:spcAft>
                <a:spcPts val="0"/>
              </a:spcAft>
              <a:buSzPts val="1100"/>
              <a:buChar char="●"/>
            </a:pPr>
            <a:r>
              <a:rPr lang="en"/>
              <a:t>This is different from events in behavior reports.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a1027ebe2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a1027ebe2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a:t>
            </a:r>
            <a:r>
              <a:rPr lang="en">
                <a:solidFill>
                  <a:srgbClr val="0E101A"/>
                </a:solidFill>
              </a:rPr>
              <a:t> </a:t>
            </a:r>
            <a:r>
              <a:rPr b="1" lang="en">
                <a:solidFill>
                  <a:srgbClr val="0E101A"/>
                </a:solidFill>
              </a:rPr>
              <a:t>Give students a chance to apply goal setting to their company.</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TEACHING TIPS: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If students struggle with this activity, you can walk them through a scenario for your company or a familiar brand.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Be sure to run a debrief so students can hear one another’s goals.</a:t>
            </a:r>
            <a:endParaRPr>
              <a:solidFill>
                <a:srgbClr val="0E101A"/>
              </a:solidFill>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63e3da6e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63e3da6e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Provide an opportunity for participants to get to know each other.</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quick icebreaker is best for a large class.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a physical space, draw an imaginary line down half of the classroom and have students move to the half that represents their choice or opinion.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a remote setting, have students raise their hands on camera.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chemeClr val="accent4"/>
                </a:highlight>
              </a:rPr>
              <a:t>Customize it!</a:t>
            </a:r>
            <a:endParaRPr b="1">
              <a:solidFill>
                <a:schemeClr val="dk1"/>
              </a:solidFill>
              <a:highlight>
                <a:schemeClr val="accent4"/>
              </a:highlight>
            </a:endParaRPr>
          </a:p>
          <a:p>
            <a:pPr indent="0" lvl="0" marL="0" rtl="0" algn="l">
              <a:spcBef>
                <a:spcPts val="0"/>
              </a:spcBef>
              <a:spcAft>
                <a:spcPts val="0"/>
              </a:spcAft>
              <a:buNone/>
            </a:pPr>
            <a:r>
              <a:t/>
            </a:r>
            <a:endParaRPr>
              <a:solidFill>
                <a:schemeClr val="dk1"/>
              </a:solidFill>
              <a:highlight>
                <a:schemeClr val="accent4"/>
              </a:highlight>
            </a:endParaRPr>
          </a:p>
          <a:p>
            <a:pPr indent="-298450" lvl="0" marL="457200" rtl="0" algn="l">
              <a:spcBef>
                <a:spcPts val="0"/>
              </a:spcBef>
              <a:spcAft>
                <a:spcPts val="0"/>
              </a:spcAft>
              <a:buClr>
                <a:schemeClr val="dk1"/>
              </a:buClr>
              <a:buSzPts val="1100"/>
              <a:buChar char="●"/>
            </a:pPr>
            <a:r>
              <a:rPr lang="en">
                <a:solidFill>
                  <a:schemeClr val="dk1"/>
                </a:solidFill>
              </a:rPr>
              <a:t>Swap out these options for other fun debates. Avoid politics and other sensitive topics.</a:t>
            </a:r>
            <a:endParaRPr>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a12e1dc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a12e1dc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a:t>
            </a:r>
            <a:r>
              <a:rPr lang="en">
                <a:solidFill>
                  <a:schemeClr val="dk1"/>
                </a:solidFill>
              </a:rPr>
              <a:t> 60 Minutes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a12e1dcdb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a12e1dcdb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a12e1dcd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a12e1dcd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Connect a business scenario to questions students can ask Google Analytics.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Determine what </a:t>
            </a:r>
            <a:r>
              <a:rPr lang="en">
                <a:solidFill>
                  <a:schemeClr val="dk1"/>
                </a:solidFill>
              </a:rPr>
              <a:t>questions</a:t>
            </a:r>
            <a:r>
              <a:rPr lang="en">
                <a:solidFill>
                  <a:schemeClr val="dk1"/>
                </a:solidFill>
              </a:rPr>
              <a:t> we can ask Google A</a:t>
            </a:r>
            <a:r>
              <a:rPr lang="en">
                <a:solidFill>
                  <a:schemeClr val="dk1"/>
                </a:solidFill>
              </a:rPr>
              <a:t>nalytics</a:t>
            </a:r>
            <a:r>
              <a:rPr lang="en">
                <a:solidFill>
                  <a:schemeClr val="dk1"/>
                </a:solidFill>
              </a:rPr>
              <a:t> to </a:t>
            </a:r>
            <a:r>
              <a:rPr lang="en">
                <a:solidFill>
                  <a:schemeClr val="dk1"/>
                </a:solidFill>
              </a:rPr>
              <a:t>persuade</a:t>
            </a:r>
            <a:r>
              <a:rPr lang="en">
                <a:solidFill>
                  <a:schemeClr val="dk1"/>
                </a:solidFill>
              </a:rPr>
              <a:t> Claire to invest</a:t>
            </a:r>
            <a:r>
              <a:rPr lang="en">
                <a:solidFill>
                  <a:schemeClr val="dk1"/>
                </a:solidFill>
              </a:rPr>
              <a:t> (or not)</a:t>
            </a:r>
            <a:r>
              <a:rPr lang="en">
                <a:solidFill>
                  <a:schemeClr val="dk1"/>
                </a:solidFill>
              </a:rPr>
              <a:t> in making her site more mobile-friendly.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questions others came up with.</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post it on Slack.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decide to make this a partner activity, create breakout rooms for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by encouraging students to come off mute and share their answers.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scenario to uncover different insights.</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a12e1dcdb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a12e1dcdb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b="1" lang="en">
                <a:solidFill>
                  <a:schemeClr val="dk1"/>
                </a:solidFill>
              </a:rPr>
              <a:t>Ask students to find answers to the questions provided.</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 the</a:t>
            </a:r>
            <a:r>
              <a:rPr lang="en">
                <a:solidFill>
                  <a:schemeClr val="dk1"/>
                </a:solidFill>
              </a:rPr>
              <a:t> answers to the questions that may or may not convince Claire.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answers.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hearing from a few students, ask the class if they think it’s worth optimizing the site for mobile users.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questions to uncover different insights.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a12e1dcdb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a12e1dcdb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Connect a business scenario to questions students can ask Google Analytics.</a:t>
            </a:r>
            <a:endParaRPr b="1">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Determine what questions we can ask Google Analytics to help Mark.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questions others came up with.</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post it on Slack.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decide to make this a partner activity, create breakout rooms for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by encouraging students to come off mute and share their answers.</a:t>
            </a:r>
            <a:endParaRPr b="1">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scenario to uncover different insights.</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12e1dcdbd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12e1dcdbd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Ask students to find answers to the questions provided.</a:t>
            </a:r>
            <a:endParaRPr>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 the answers to the questions to help Mark.</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answers. </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questions to uncover different insights.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a12e1dcdb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a12e1dcdb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Connect a business scenario to questions students can ask Google Analytics.</a:t>
            </a:r>
            <a:endParaRPr b="1">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Determine what questions we can ask Google Analytics to help Goli.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questions others came up with.</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post it on Slack.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decide to make this a partner activity, create breakout rooms for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by encouraging students to come off mute and share their answers.</a:t>
            </a:r>
            <a:endParaRPr b="1">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scenario to uncover different insights.</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a12e1dcdbd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a12e1dcdb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Ask students to find answers to the questions provided.</a:t>
            </a:r>
            <a:endParaRPr b="1">
              <a:solidFill>
                <a:schemeClr val="dk1"/>
              </a:solidFill>
              <a:highlight>
                <a:srgbClr val="F9CE16"/>
              </a:highlight>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Find the answers to the questions to help Goli.</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Lead a debrief so students can hear the answers. </a:t>
            </a:r>
            <a:endParaRPr>
              <a:solidFill>
                <a:schemeClr val="dk1"/>
              </a:solidFill>
            </a:endParaRPr>
          </a:p>
          <a:p>
            <a:pPr indent="0" lvl="0" marL="0" rtl="0" algn="l">
              <a:spcBef>
                <a:spcPts val="0"/>
              </a:spcBef>
              <a:spcAft>
                <a:spcPts val="0"/>
              </a:spcAft>
              <a:buNone/>
            </a:pPr>
            <a:r>
              <a:t/>
            </a:r>
            <a:endParaRPr b="1">
              <a:solidFill>
                <a:schemeClr val="dk1"/>
              </a:solidFill>
              <a:highlight>
                <a:srgbClr val="F9CE16"/>
              </a:highlight>
            </a:endParaRPr>
          </a:p>
          <a:p>
            <a:pPr indent="0" lvl="0" marL="0" rtl="0" algn="l">
              <a:spcBef>
                <a:spcPts val="0"/>
              </a:spcBef>
              <a:spcAft>
                <a:spcPts val="0"/>
              </a:spcAft>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Change the questions to uncover different insights.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1027ebe2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1027ebe2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a:t>
            </a:r>
            <a:r>
              <a:rPr lang="en">
                <a:solidFill>
                  <a:schemeClr val="dk1"/>
                </a:solidFill>
              </a:rPr>
              <a:t> 30 Minutes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12e1dcd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a12e1dcd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Give students the opportunity to reflect on what they’ve learned, framed as next steps for their work.</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to share their answers on Slack, then read out a few responses.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Alternatively, ask a few students to come off mute and share their reflections.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9CE16"/>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these with other thought-provoking questions that encourage students to apply what they’ve learned today to their work.</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5d63486544_1_2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d63486544_1_2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Share the expressed goals of the lesson with students.</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bc3d64dd32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9" name="Google Shape;1269;gbc3d64dd32_0_9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bc3d64dd32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bc3d64dd32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bc3d64dd32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bc3d64dd32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Instructions for use: </a:t>
            </a:r>
            <a:endParaRPr>
              <a:solidFill>
                <a:schemeClr val="dk1"/>
              </a:solidFill>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with your name (in the yellow highlighted text) and in the URL in the red box (i.e. ga.co/YourName)</a:t>
            </a:r>
            <a:endParaRPr>
              <a:solidFill>
                <a:schemeClr val="dk1"/>
              </a:solidFill>
            </a:endParaRPr>
          </a:p>
          <a:p>
            <a:pPr indent="-298450" lvl="1" marL="914400" rtl="0" algn="l">
              <a:spcBef>
                <a:spcPts val="100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1000"/>
              </a:spcBef>
              <a:spcAft>
                <a:spcPts val="0"/>
              </a:spcAft>
              <a:buClr>
                <a:schemeClr val="dk1"/>
              </a:buClr>
              <a:buSzPts val="1100"/>
              <a:buFont typeface="Arial"/>
              <a:buChar char="●"/>
            </a:pPr>
            <a:r>
              <a:rPr lang="en">
                <a:solidFill>
                  <a:schemeClr val="dk1"/>
                </a:solidFill>
              </a:rPr>
              <a:t>Right-click on circle labeled “Your photo” and select ‘Replace image’ &gt; Upload from computer. Select your desired photo from your computer and click ‘Open’.</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bc3d64dd32_0_9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1" name="Google Shape;1291;gbc3d64dd32_0_9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bc3d64dd32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gbc3d64dd32_0_9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bc3d64dd32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9" name="Google Shape;1309;gbc3d64dd32_0_10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bc3d64dd32_0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bc3d64dd32_0_100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bc3d64dd32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bc3d64dd32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bc3d64dd32_0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bc3d64dd32_0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2" name="Google Shape;92;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6" name="Google Shape;106;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
        <p:nvSpPr>
          <p:cNvPr id="107" name="Google Shape;107;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pic>
        <p:nvPicPr>
          <p:cNvPr descr="GA-Cog-900.png" id="119" name="Google Shape;119;p1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20" name="Google Shape;120;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
        <p:nvSpPr>
          <p:cNvPr id="128" name="Google Shape;128;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13" name="Google Shape;213;p25"/>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4" name="Shape 214"/>
        <p:cNvGrpSpPr/>
        <p:nvPr/>
      </p:nvGrpSpPr>
      <p:grpSpPr>
        <a:xfrm>
          <a:off x="0" y="0"/>
          <a:ext cx="0" cy="0"/>
          <a:chOff x="0" y="0"/>
          <a:chExt cx="0" cy="0"/>
        </a:xfrm>
      </p:grpSpPr>
      <p:sp>
        <p:nvSpPr>
          <p:cNvPr id="215" name="Google Shape;215;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8" name="Google Shape;218;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9" name="Google Shape;219;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20" name="Google Shape;220;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1" name="Google Shape;221;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2" name="Google Shape;222;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63" name="Shape 263"/>
        <p:cNvGrpSpPr/>
        <p:nvPr/>
      </p:nvGrpSpPr>
      <p:grpSpPr>
        <a:xfrm>
          <a:off x="0" y="0"/>
          <a:ext cx="0" cy="0"/>
          <a:chOff x="0" y="0"/>
          <a:chExt cx="0" cy="0"/>
        </a:xfrm>
      </p:grpSpPr>
      <p:pic>
        <p:nvPicPr>
          <p:cNvPr id="264" name="Google Shape;264;p3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idx="1"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5" name="Google Shape;85;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6" name="Google Shape;86;p10"/>
          <p:cNvSpPr txBox="1"/>
          <p:nvPr>
            <p:ph idx="2"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7" name="Google Shape;87;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8" name="Google Shape;88;p1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9" name="Google Shape;89;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7.png"/><Relationship Id="rId4" Type="http://schemas.openxmlformats.org/officeDocument/2006/relationships/image" Target="../media/image32.png"/><Relationship Id="rId5"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hyperlink" Target="https://analytics.google.com/analytics/web/demoAccount" TargetMode="External"/><Relationship Id="rId4" Type="http://schemas.openxmlformats.org/officeDocument/2006/relationships/hyperlink" Target="https://support.google.com/analytics/answer/6367342?hl=e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7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54.png"/><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6.xml"/><Relationship Id="rId3" Type="http://schemas.openxmlformats.org/officeDocument/2006/relationships/image" Target="../media/image40.g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1.png"/><Relationship Id="rId7" Type="http://schemas.openxmlformats.org/officeDocument/2006/relationships/image" Target="../media/image17.png"/><Relationship Id="rId8"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5.png"/><Relationship Id="rId4" Type="http://schemas.openxmlformats.org/officeDocument/2006/relationships/image" Target="../media/image42.png"/><Relationship Id="rId5"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3.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2.xml"/><Relationship Id="rId3" Type="http://schemas.openxmlformats.org/officeDocument/2006/relationships/image" Target="../media/image7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4.xml"/><Relationship Id="rId3" Type="http://schemas.openxmlformats.org/officeDocument/2006/relationships/image" Target="../media/image5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5.xml"/><Relationship Id="rId3" Type="http://schemas.openxmlformats.org/officeDocument/2006/relationships/image" Target="../media/image5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5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 Id="rId3"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 Id="rId3" Type="http://schemas.openxmlformats.org/officeDocument/2006/relationships/image" Target="../media/image5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3.xml"/><Relationship Id="rId3"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4.xml"/><Relationship Id="rId3" Type="http://schemas.openxmlformats.org/officeDocument/2006/relationships/image" Target="../media/image5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 Id="rId3" Type="http://schemas.openxmlformats.org/officeDocument/2006/relationships/image" Target="../media/image5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6.xml"/><Relationship Id="rId3" Type="http://schemas.openxmlformats.org/officeDocument/2006/relationships/image" Target="../media/image7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7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 Id="rId3"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92.xml"/><Relationship Id="rId3" Type="http://schemas.openxmlformats.org/officeDocument/2006/relationships/image" Target="../media/image38.jp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66.jpg"/><Relationship Id="rId4" Type="http://schemas.openxmlformats.org/officeDocument/2006/relationships/hyperlink" Target="http://ga.co/workshops" TargetMode="Externa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73.jpg"/><Relationship Id="rId4" Type="http://schemas.openxmlformats.org/officeDocument/2006/relationships/hyperlink" Target="http://ga.co/financin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61.png"/><Relationship Id="rId6" Type="http://schemas.openxmlformats.org/officeDocument/2006/relationships/image" Target="../media/image63.png"/><Relationship Id="rId7" Type="http://schemas.openxmlformats.org/officeDocument/2006/relationships/image" Target="../media/image7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3"/>
          <p:cNvSpPr/>
          <p:nvPr/>
        </p:nvSpPr>
        <p:spPr>
          <a:xfrm>
            <a:off x="692500" y="1702800"/>
            <a:ext cx="7814400" cy="28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highlight>
                  <a:srgbClr val="FFD800"/>
                </a:highlight>
                <a:latin typeface="Proxima Nova"/>
                <a:ea typeface="Proxima Nova"/>
                <a:cs typeface="Proxima Nova"/>
                <a:sym typeface="Proxima Nova"/>
              </a:rPr>
              <a:t>Overview</a:t>
            </a:r>
            <a:r>
              <a:rPr b="1" lang="en" sz="1200">
                <a:highlight>
                  <a:srgbClr val="FFD800"/>
                </a:highlight>
                <a:latin typeface="Proxima Nova"/>
                <a:ea typeface="Proxima Nova"/>
                <a:cs typeface="Proxima Nova"/>
                <a:sym typeface="Proxima Nova"/>
              </a:rPr>
              <a:t>:</a:t>
            </a:r>
            <a:r>
              <a:rPr b="1" lang="en" sz="1200">
                <a:latin typeface="Proxima Nova"/>
                <a:ea typeface="Proxima Nova"/>
                <a:cs typeface="Proxima Nova"/>
                <a:sym typeface="Proxima Nova"/>
              </a:rPr>
              <a:t> </a:t>
            </a:r>
            <a:endParaRPr b="1" sz="1200">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Digital analytics are crucial to any successful business. In this bootcamp, students will get acquainted with metrics and dimensions tracked in Google Analytics. Then, they’ll dive deeper into asking questions, gathering insights, and setting goals for their business.</a:t>
            </a: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br>
              <a:rPr lang="en" sz="1200">
                <a:solidFill>
                  <a:schemeClr val="dk1"/>
                </a:solidFill>
                <a:latin typeface="Proxima Nova"/>
                <a:ea typeface="Proxima Nova"/>
                <a:cs typeface="Proxima Nova"/>
                <a:sym typeface="Proxima Nova"/>
              </a:rPr>
            </a:br>
            <a:endParaRPr sz="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Learning Objectives</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304800" lvl="0" marL="457200" rtl="0" algn="l">
              <a:lnSpc>
                <a:spcPct val="115000"/>
              </a:lnSpc>
              <a:spcBef>
                <a:spcPts val="100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Explore the world of marketing data analytics to explain why it’s critical in today’s global market.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Get familiar with the most common metrics and dimensions within Google Analytics.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Use secondary dimensions and filters to dig deeper into each report.</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Practice manipulating the reports to gain insights based on a given scenario.</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Determine which of the four goal types works best for a scenario campaign.</a:t>
            </a:r>
            <a:endParaRPr sz="12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sz="1200">
              <a:solidFill>
                <a:schemeClr val="dk1"/>
              </a:solidFill>
              <a:latin typeface="Proxima Nova"/>
              <a:ea typeface="Proxima Nova"/>
              <a:cs typeface="Proxima Nova"/>
              <a:sym typeface="Proxima Nova"/>
            </a:endParaRPr>
          </a:p>
        </p:txBody>
      </p:sp>
      <p:sp>
        <p:nvSpPr>
          <p:cNvPr id="270" name="Google Shape;270;p33"/>
          <p:cNvSpPr txBox="1"/>
          <p:nvPr/>
        </p:nvSpPr>
        <p:spPr>
          <a:xfrm>
            <a:off x="887400" y="1165725"/>
            <a:ext cx="13101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71" name="Google Shape;271;p33"/>
          <p:cNvSpPr txBox="1"/>
          <p:nvPr>
            <p:ph type="title"/>
          </p:nvPr>
        </p:nvSpPr>
        <p:spPr>
          <a:xfrm>
            <a:off x="735000" y="46105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Google Analytics Bootcamp</a:t>
            </a:r>
            <a:endParaRPr sz="2400"/>
          </a:p>
        </p:txBody>
      </p:sp>
      <p:pic>
        <p:nvPicPr>
          <p:cNvPr id="272" name="Google Shape;272;p33"/>
          <p:cNvPicPr preferRelativeResize="0"/>
          <p:nvPr/>
        </p:nvPicPr>
        <p:blipFill>
          <a:blip r:embed="rId3">
            <a:alphaModFix/>
          </a:blip>
          <a:stretch>
            <a:fillRect/>
          </a:stretch>
        </p:blipFill>
        <p:spPr>
          <a:xfrm>
            <a:off x="809929" y="1266302"/>
            <a:ext cx="137224" cy="155823"/>
          </a:xfrm>
          <a:prstGeom prst="rect">
            <a:avLst/>
          </a:prstGeom>
          <a:noFill/>
          <a:ln>
            <a:noFill/>
          </a:ln>
        </p:spPr>
      </p:pic>
      <p:pic>
        <p:nvPicPr>
          <p:cNvPr id="273" name="Google Shape;273;p33"/>
          <p:cNvPicPr preferRelativeResize="0"/>
          <p:nvPr/>
        </p:nvPicPr>
        <p:blipFill>
          <a:blip r:embed="rId4">
            <a:alphaModFix/>
          </a:blip>
          <a:stretch>
            <a:fillRect/>
          </a:stretch>
        </p:blipFill>
        <p:spPr>
          <a:xfrm>
            <a:off x="1984093" y="1266300"/>
            <a:ext cx="137214" cy="180247"/>
          </a:xfrm>
          <a:prstGeom prst="rect">
            <a:avLst/>
          </a:prstGeom>
          <a:noFill/>
          <a:ln>
            <a:noFill/>
          </a:ln>
        </p:spPr>
      </p:pic>
      <p:pic>
        <p:nvPicPr>
          <p:cNvPr id="274" name="Google Shape;274;p33"/>
          <p:cNvPicPr preferRelativeResize="0"/>
          <p:nvPr/>
        </p:nvPicPr>
        <p:blipFill>
          <a:blip r:embed="rId5">
            <a:alphaModFix/>
          </a:blip>
          <a:stretch>
            <a:fillRect/>
          </a:stretch>
        </p:blipFill>
        <p:spPr>
          <a:xfrm>
            <a:off x="3673178" y="1266298"/>
            <a:ext cx="177613" cy="180251"/>
          </a:xfrm>
          <a:prstGeom prst="rect">
            <a:avLst/>
          </a:prstGeom>
          <a:noFill/>
          <a:ln>
            <a:noFill/>
          </a:ln>
        </p:spPr>
      </p:pic>
      <p:sp>
        <p:nvSpPr>
          <p:cNvPr id="275" name="Google Shape;275;p33"/>
          <p:cNvSpPr txBox="1"/>
          <p:nvPr/>
        </p:nvSpPr>
        <p:spPr>
          <a:xfrm>
            <a:off x="2154950" y="11657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76" name="Google Shape;276;p33"/>
          <p:cNvSpPr txBox="1"/>
          <p:nvPr/>
        </p:nvSpPr>
        <p:spPr>
          <a:xfrm>
            <a:off x="3844900" y="116572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~7 </a:t>
            </a:r>
            <a:r>
              <a:rPr lang="en" sz="1200">
                <a:solidFill>
                  <a:schemeClr val="dk1"/>
                </a:solidFill>
                <a:latin typeface="Proxima Nova"/>
                <a:ea typeface="Proxima Nova"/>
                <a:cs typeface="Proxima Nova"/>
                <a:sym typeface="Proxima Nova"/>
              </a:rPr>
              <a:t>H</a:t>
            </a:r>
            <a:r>
              <a:rPr lang="en" sz="1200">
                <a:solidFill>
                  <a:schemeClr val="dk1"/>
                </a:solidFill>
                <a:latin typeface="Proxima Nova"/>
                <a:ea typeface="Proxima Nova"/>
                <a:cs typeface="Proxima Nova"/>
                <a:sym typeface="Proxima Nova"/>
              </a:rPr>
              <a:t>ours</a:t>
            </a:r>
            <a:endParaRPr/>
          </a:p>
        </p:txBody>
      </p:sp>
      <p:sp>
        <p:nvSpPr>
          <p:cNvPr id="277" name="Google Shape;277;p33"/>
          <p:cNvSpPr/>
          <p:nvPr/>
        </p:nvSpPr>
        <p:spPr>
          <a:xfrm>
            <a:off x="735000"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a:t>Digital</a:t>
            </a:r>
            <a:r>
              <a:rPr lang="en"/>
              <a:t> Analytics?</a:t>
            </a:r>
            <a:endParaRPr/>
          </a:p>
        </p:txBody>
      </p:sp>
      <p:sp>
        <p:nvSpPr>
          <p:cNvPr id="360" name="Google Shape;360;p4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1" name="Google Shape;361;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62" name="Google Shape;362;p42"/>
          <p:cNvSpPr/>
          <p:nvPr/>
        </p:nvSpPr>
        <p:spPr>
          <a:xfrm rot="1800047">
            <a:off x="3296043" y="1226972"/>
            <a:ext cx="2690936" cy="2690936"/>
          </a:xfrm>
          <a:prstGeom prst="blockArc">
            <a:avLst>
              <a:gd fmla="val 14414370" name="adj1"/>
              <a:gd fmla="val 694" name="adj2"/>
              <a:gd fmla="val 9562" name="adj3"/>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2"/>
          <p:cNvSpPr/>
          <p:nvPr/>
        </p:nvSpPr>
        <p:spPr>
          <a:xfrm flipH="1" rot="-1800047">
            <a:off x="3298156" y="1226972"/>
            <a:ext cx="2690936" cy="2690936"/>
          </a:xfrm>
          <a:prstGeom prst="blockArc">
            <a:avLst>
              <a:gd fmla="val 14348563" name="adj1"/>
              <a:gd fmla="val 21472873" name="adj2"/>
              <a:gd fmla="val 9381" name="adj3"/>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2"/>
          <p:cNvSpPr/>
          <p:nvPr/>
        </p:nvSpPr>
        <p:spPr>
          <a:xfrm rot="-8100000">
            <a:off x="4458915" y="1170056"/>
            <a:ext cx="363170" cy="363170"/>
          </a:xfrm>
          <a:prstGeom prst="rtTriangl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2"/>
          <p:cNvSpPr/>
          <p:nvPr/>
        </p:nvSpPr>
        <p:spPr>
          <a:xfrm flipH="1" rot="-9000757">
            <a:off x="3297153" y="1225346"/>
            <a:ext cx="2690226" cy="2690226"/>
          </a:xfrm>
          <a:prstGeom prst="blockArc">
            <a:avLst>
              <a:gd fmla="val 14316164" name="adj1"/>
              <a:gd fmla="val 21502663" name="adj2"/>
              <a:gd fmla="val 9415" name="adj3"/>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2"/>
          <p:cNvSpPr/>
          <p:nvPr/>
        </p:nvSpPr>
        <p:spPr>
          <a:xfrm rot="-1027861">
            <a:off x="5562074" y="2990370"/>
            <a:ext cx="312672" cy="312672"/>
          </a:xfrm>
          <a:prstGeom prst="rtTriangl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p:nvPr/>
        </p:nvSpPr>
        <p:spPr>
          <a:xfrm rot="6359841">
            <a:off x="3392001" y="2988299"/>
            <a:ext cx="363580" cy="363580"/>
          </a:xfrm>
          <a:prstGeom prst="rtTriangle">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2"/>
          <p:cNvSpPr/>
          <p:nvPr/>
        </p:nvSpPr>
        <p:spPr>
          <a:xfrm>
            <a:off x="653977" y="1347575"/>
            <a:ext cx="2849400" cy="613500"/>
          </a:xfrm>
          <a:prstGeom prst="rect">
            <a:avLst/>
          </a:prstGeom>
          <a:noFill/>
          <a:ln>
            <a:noFill/>
          </a:ln>
        </p:spPr>
        <p:txBody>
          <a:bodyPr anchorCtr="0" anchor="ctr" bIns="45675" lIns="45675" spcFirstLastPara="1" rIns="45675" wrap="square" tIns="45675">
            <a:noAutofit/>
          </a:bodyPr>
          <a:lstStyle/>
          <a:p>
            <a:pPr indent="0" lvl="0" marL="0" marR="0" rtl="0" algn="r">
              <a:lnSpc>
                <a:spcPct val="100000"/>
              </a:lnSpc>
              <a:spcBef>
                <a:spcPts val="0"/>
              </a:spcBef>
              <a:spcAft>
                <a:spcPts val="0"/>
              </a:spcAft>
              <a:buClr>
                <a:srgbClr val="000000"/>
              </a:buClr>
              <a:buSzPts val="3400"/>
              <a:buFont typeface="Helvetica Neue"/>
              <a:buNone/>
            </a:pPr>
            <a:r>
              <a:rPr b="1" lang="en" sz="1800">
                <a:latin typeface="Proxima Nova"/>
                <a:ea typeface="Proxima Nova"/>
                <a:cs typeface="Proxima Nova"/>
                <a:sym typeface="Proxima Nova"/>
              </a:rPr>
              <a:t>Measurement</a:t>
            </a:r>
            <a:endParaRPr b="1" sz="1800">
              <a:latin typeface="Proxima Nova"/>
              <a:ea typeface="Proxima Nova"/>
              <a:cs typeface="Proxima Nova"/>
              <a:sym typeface="Proxima Nova"/>
            </a:endParaRPr>
          </a:p>
          <a:p>
            <a:pPr indent="0" lvl="0" marL="0" marR="0" rtl="0" algn="r">
              <a:lnSpc>
                <a:spcPct val="100000"/>
              </a:lnSpc>
              <a:spcBef>
                <a:spcPts val="0"/>
              </a:spcBef>
              <a:spcAft>
                <a:spcPts val="0"/>
              </a:spcAft>
              <a:buClr>
                <a:srgbClr val="000000"/>
              </a:buClr>
              <a:buSzPts val="3400"/>
              <a:buFont typeface="Helvetica Neue"/>
              <a:buNone/>
            </a:pPr>
            <a:r>
              <a:rPr lang="en" sz="1600">
                <a:latin typeface="Proxima Nova"/>
                <a:ea typeface="Proxima Nova"/>
                <a:cs typeface="Proxima Nova"/>
                <a:sym typeface="Proxima Nova"/>
              </a:rPr>
              <a:t>Metrics &amp; Dimensions</a:t>
            </a:r>
            <a:endParaRPr sz="1600">
              <a:latin typeface="Proxima Nova"/>
              <a:ea typeface="Proxima Nova"/>
              <a:cs typeface="Proxima Nova"/>
              <a:sym typeface="Proxima Nova"/>
            </a:endParaRPr>
          </a:p>
        </p:txBody>
      </p:sp>
      <p:sp>
        <p:nvSpPr>
          <p:cNvPr id="369" name="Google Shape;369;p42"/>
          <p:cNvSpPr/>
          <p:nvPr/>
        </p:nvSpPr>
        <p:spPr>
          <a:xfrm>
            <a:off x="6158750" y="1679100"/>
            <a:ext cx="2203500" cy="613500"/>
          </a:xfrm>
          <a:prstGeom prst="rect">
            <a:avLst/>
          </a:prstGeom>
          <a:noFill/>
          <a:ln>
            <a:noFill/>
          </a:ln>
        </p:spPr>
        <p:txBody>
          <a:bodyPr anchorCtr="0" anchor="ctr" bIns="45675" lIns="45675" spcFirstLastPara="1" rIns="45675" wrap="square" tIns="45675">
            <a:noAutofit/>
          </a:bodyPr>
          <a:lstStyle/>
          <a:p>
            <a:pPr indent="0" lvl="0" marL="0" marR="0" rtl="0" algn="l">
              <a:lnSpc>
                <a:spcPct val="100000"/>
              </a:lnSpc>
              <a:spcBef>
                <a:spcPts val="0"/>
              </a:spcBef>
              <a:spcAft>
                <a:spcPts val="0"/>
              </a:spcAft>
              <a:buClr>
                <a:srgbClr val="000000"/>
              </a:buClr>
              <a:buSzPts val="3400"/>
              <a:buFont typeface="Helvetica Neue"/>
              <a:buNone/>
            </a:pPr>
            <a:r>
              <a:rPr b="1" lang="en" sz="1800">
                <a:latin typeface="Proxima Nova"/>
                <a:ea typeface="Proxima Nova"/>
                <a:cs typeface="Proxima Nova"/>
                <a:sym typeface="Proxima Nova"/>
              </a:rPr>
              <a:t>Analysis</a:t>
            </a:r>
            <a:endParaRPr b="1" sz="1800">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3400"/>
              <a:buFont typeface="Helvetica Neue"/>
              <a:buNone/>
            </a:pPr>
            <a:r>
              <a:rPr lang="en" sz="1600">
                <a:latin typeface="Proxima Nova"/>
                <a:ea typeface="Proxima Nova"/>
                <a:cs typeface="Proxima Nova"/>
                <a:sym typeface="Proxima Nova"/>
              </a:rPr>
              <a:t>Glean Insights</a:t>
            </a:r>
            <a:endParaRPr sz="1600">
              <a:latin typeface="Proxima Nova"/>
              <a:ea typeface="Proxima Nova"/>
              <a:cs typeface="Proxima Nova"/>
              <a:sym typeface="Proxima Nova"/>
            </a:endParaRPr>
          </a:p>
        </p:txBody>
      </p:sp>
      <p:sp>
        <p:nvSpPr>
          <p:cNvPr id="370" name="Google Shape;370;p42"/>
          <p:cNvSpPr/>
          <p:nvPr/>
        </p:nvSpPr>
        <p:spPr>
          <a:xfrm>
            <a:off x="3292800" y="4007500"/>
            <a:ext cx="2849400" cy="613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400"/>
              <a:buFont typeface="Helvetica Neue"/>
              <a:buNone/>
            </a:pPr>
            <a:r>
              <a:rPr b="1" lang="en" sz="1800">
                <a:latin typeface="Proxima Nova"/>
                <a:ea typeface="Proxima Nova"/>
                <a:cs typeface="Proxima Nova"/>
                <a:sym typeface="Proxima Nova"/>
              </a:rPr>
              <a:t>Interpretation</a:t>
            </a:r>
            <a:endParaRPr b="1" sz="1800">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3400"/>
              <a:buFont typeface="Helvetica Neue"/>
              <a:buNone/>
            </a:pPr>
            <a:r>
              <a:rPr lang="en" sz="1600">
                <a:latin typeface="Proxima Nova"/>
                <a:ea typeface="Proxima Nova"/>
                <a:cs typeface="Proxima Nova"/>
                <a:sym typeface="Proxima Nova"/>
              </a:rPr>
              <a:t>Make Decisions</a:t>
            </a:r>
            <a:endParaRPr sz="1600">
              <a:latin typeface="Proxima Nova"/>
              <a:ea typeface="Proxima Nova"/>
              <a:cs typeface="Proxima Nova"/>
              <a:sym typeface="Proxima Nova"/>
            </a:endParaRPr>
          </a:p>
        </p:txBody>
      </p:sp>
      <p:sp>
        <p:nvSpPr>
          <p:cNvPr id="371" name="Google Shape;371;p42"/>
          <p:cNvSpPr/>
          <p:nvPr/>
        </p:nvSpPr>
        <p:spPr>
          <a:xfrm>
            <a:off x="1062012" y="2839938"/>
            <a:ext cx="1320300" cy="613500"/>
          </a:xfrm>
          <a:prstGeom prst="rect">
            <a:avLst/>
          </a:prstGeom>
          <a:noFill/>
          <a:ln>
            <a:noFill/>
          </a:ln>
        </p:spPr>
        <p:txBody>
          <a:bodyPr anchorCtr="0" anchor="ctr" bIns="45675" lIns="45675" spcFirstLastPara="1" rIns="45675" wrap="square" tIns="45675">
            <a:noAutofit/>
          </a:bodyPr>
          <a:lstStyle/>
          <a:p>
            <a:pPr indent="0" lvl="0" marL="0" marR="0" rtl="0" algn="ctr">
              <a:lnSpc>
                <a:spcPct val="100000"/>
              </a:lnSpc>
              <a:spcBef>
                <a:spcPts val="0"/>
              </a:spcBef>
              <a:spcAft>
                <a:spcPts val="0"/>
              </a:spcAft>
              <a:buClr>
                <a:srgbClr val="000000"/>
              </a:buClr>
              <a:buSzPts val="3400"/>
              <a:buFont typeface="Helvetica Neue"/>
              <a:buNone/>
            </a:pPr>
            <a:r>
              <a:rPr b="1" lang="en" sz="2000">
                <a:highlight>
                  <a:schemeClr val="accent2"/>
                </a:highlight>
                <a:latin typeface="Proxima Nova"/>
                <a:ea typeface="Proxima Nova"/>
                <a:cs typeface="Proxima Nova"/>
                <a:sym typeface="Proxima Nova"/>
              </a:rPr>
              <a:t>Collection</a:t>
            </a:r>
            <a:endParaRPr sz="2000">
              <a:highlight>
                <a:schemeClr val="accent2"/>
              </a:highlight>
              <a:latin typeface="Proxima Nova"/>
              <a:ea typeface="Proxima Nova"/>
              <a:cs typeface="Proxima Nova"/>
              <a:sym typeface="Proxima Nova"/>
            </a:endParaRPr>
          </a:p>
        </p:txBody>
      </p:sp>
      <p:sp>
        <p:nvSpPr>
          <p:cNvPr id="372" name="Google Shape;372;p42"/>
          <p:cNvSpPr/>
          <p:nvPr/>
        </p:nvSpPr>
        <p:spPr>
          <a:xfrm>
            <a:off x="3141350" y="2747250"/>
            <a:ext cx="864900" cy="798900"/>
          </a:xfrm>
          <a:prstGeom prst="ellipse">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3" name="Google Shape;373;p42"/>
          <p:cNvCxnSpPr>
            <a:stCxn id="371" idx="3"/>
            <a:endCxn id="372" idx="2"/>
          </p:cNvCxnSpPr>
          <p:nvPr/>
        </p:nvCxnSpPr>
        <p:spPr>
          <a:xfrm>
            <a:off x="2382312" y="3146688"/>
            <a:ext cx="759000" cy="0"/>
          </a:xfrm>
          <a:prstGeom prst="straightConnector1">
            <a:avLst/>
          </a:prstGeom>
          <a:noFill/>
          <a:ln cap="flat" cmpd="sng" w="38100">
            <a:solidFill>
              <a:schemeClr val="accent2"/>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Collection Work?</a:t>
            </a:r>
            <a:endParaRPr/>
          </a:p>
        </p:txBody>
      </p:sp>
      <p:sp>
        <p:nvSpPr>
          <p:cNvPr id="379" name="Google Shape;379;p43"/>
          <p:cNvSpPr txBox="1"/>
          <p:nvPr>
            <p:ph idx="1" type="body"/>
          </p:nvPr>
        </p:nvSpPr>
        <p:spPr>
          <a:xfrm>
            <a:off x="457200" y="1143000"/>
            <a:ext cx="3551100" cy="293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JavaScript code (aka a pixel) “fires” and collects information every time a user visits.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The information is then sent to the cloud. </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The cloud computes and sends the raw data to Google.</a:t>
            </a:r>
            <a:endParaRPr sz="1600">
              <a:solidFill>
                <a:schemeClr val="dk1"/>
              </a:solidFill>
            </a:endParaRPr>
          </a:p>
          <a:p>
            <a:pPr indent="-330200" lvl="0" marL="457200" rtl="0" algn="l">
              <a:spcBef>
                <a:spcPts val="500"/>
              </a:spcBef>
              <a:spcAft>
                <a:spcPts val="0"/>
              </a:spcAft>
              <a:buClr>
                <a:schemeClr val="dk1"/>
              </a:buClr>
              <a:buSzPts val="1600"/>
              <a:buChar char="●"/>
            </a:pPr>
            <a:r>
              <a:rPr lang="en" sz="1600">
                <a:solidFill>
                  <a:schemeClr val="dk1"/>
                </a:solidFill>
              </a:rPr>
              <a:t>Google Analytics visualizes it.</a:t>
            </a:r>
            <a:endParaRPr sz="1600"/>
          </a:p>
          <a:p>
            <a:pPr indent="0" lvl="0" marL="0" rtl="0" algn="l">
              <a:spcBef>
                <a:spcPts val="500"/>
              </a:spcBef>
              <a:spcAft>
                <a:spcPts val="1600"/>
              </a:spcAft>
              <a:buNone/>
            </a:pPr>
            <a:r>
              <a:t/>
            </a:r>
            <a:endParaRPr sz="1600"/>
          </a:p>
        </p:txBody>
      </p:sp>
      <p:sp>
        <p:nvSpPr>
          <p:cNvPr id="380" name="Google Shape;380;p4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81" name="Google Shape;381;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382" name="Google Shape;382;p43"/>
          <p:cNvPicPr preferRelativeResize="0"/>
          <p:nvPr/>
        </p:nvPicPr>
        <p:blipFill>
          <a:blip r:embed="rId3">
            <a:alphaModFix/>
          </a:blip>
          <a:stretch>
            <a:fillRect/>
          </a:stretch>
        </p:blipFill>
        <p:spPr>
          <a:xfrm>
            <a:off x="4240619" y="1084150"/>
            <a:ext cx="4565032" cy="2937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Acquainted With </a:t>
            </a:r>
            <a:br>
              <a:rPr lang="en"/>
            </a:br>
            <a:r>
              <a:rPr lang="en"/>
              <a:t>Google Analytics</a:t>
            </a:r>
            <a:endParaRPr/>
          </a:p>
        </p:txBody>
      </p:sp>
      <p:sp>
        <p:nvSpPr>
          <p:cNvPr id="388" name="Google Shape;388;p44"/>
          <p:cNvSpPr/>
          <p:nvPr/>
        </p:nvSpPr>
        <p:spPr>
          <a:xfrm>
            <a:off x="914400" y="3354363"/>
            <a:ext cx="231300" cy="231300"/>
          </a:xfrm>
          <a:prstGeom prst="ellipse">
            <a:avLst/>
          </a:prstGeom>
          <a:solidFill>
            <a:srgbClr val="FFDD00"/>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txBox="1"/>
          <p:nvPr/>
        </p:nvSpPr>
        <p:spPr>
          <a:xfrm>
            <a:off x="476075"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n" sz="1100">
                <a:solidFill>
                  <a:srgbClr val="FFFFFF"/>
                </a:solidFill>
                <a:latin typeface="Proxima Nova"/>
                <a:ea typeface="Proxima Nova"/>
                <a:cs typeface="Proxima Nova"/>
                <a:sym typeface="Proxima Nova"/>
              </a:rPr>
              <a:t>Getting Acquainted With Google Analytics </a:t>
            </a:r>
            <a:endParaRPr b="1" sz="11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0"/>
              </a:spcAft>
              <a:buClr>
                <a:schemeClr val="dk1"/>
              </a:buClr>
              <a:buSzPts val="1100"/>
              <a:buFont typeface="Arial"/>
              <a:buNone/>
            </a:pPr>
            <a:r>
              <a:t/>
            </a:r>
            <a:endParaRPr b="1" sz="11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b="1" sz="1100">
              <a:solidFill>
                <a:srgbClr val="FFFFFF"/>
              </a:solidFill>
              <a:latin typeface="Proxima Nova"/>
              <a:ea typeface="Proxima Nova"/>
              <a:cs typeface="Proxima Nova"/>
              <a:sym typeface="Proxima Nova"/>
            </a:endParaRPr>
          </a:p>
        </p:txBody>
      </p:sp>
      <p:sp>
        <p:nvSpPr>
          <p:cNvPr id="390" name="Google Shape;390;p44"/>
          <p:cNvSpPr/>
          <p:nvPr/>
        </p:nvSpPr>
        <p:spPr>
          <a:xfrm>
            <a:off x="3263648"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
          <p:cNvSpPr/>
          <p:nvPr/>
        </p:nvSpPr>
        <p:spPr>
          <a:xfrm>
            <a:off x="5612896"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4"/>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4"/>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100">
                <a:solidFill>
                  <a:srgbClr val="FFFFFF"/>
                </a:solidFill>
                <a:latin typeface="Proxima Nova"/>
                <a:ea typeface="Proxima Nova"/>
                <a:cs typeface="Proxima Nova"/>
                <a:sym typeface="Proxima Nova"/>
              </a:rPr>
              <a:t>Asking Questions &amp; Finding Insights</a:t>
            </a:r>
            <a:endParaRPr sz="11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0"/>
              </a:spcAft>
              <a:buClr>
                <a:schemeClr val="dk1"/>
              </a:buClr>
              <a:buSzPts val="1100"/>
              <a:buFont typeface="Arial"/>
              <a:buNone/>
            </a:pPr>
            <a:r>
              <a:t/>
            </a:r>
            <a:endParaRPr sz="1100">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sz="1100">
              <a:solidFill>
                <a:srgbClr val="FFFFFF"/>
              </a:solidFill>
              <a:latin typeface="Proxima Nova"/>
              <a:ea typeface="Proxima Nova"/>
              <a:cs typeface="Proxima Nova"/>
              <a:sym typeface="Proxima Nova"/>
            </a:endParaRPr>
          </a:p>
        </p:txBody>
      </p:sp>
      <p:sp>
        <p:nvSpPr>
          <p:cNvPr id="394" name="Google Shape;394;p44"/>
          <p:cNvSpPr txBox="1"/>
          <p:nvPr/>
        </p:nvSpPr>
        <p:spPr>
          <a:xfrm>
            <a:off x="511954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Setting Goals</a:t>
            </a:r>
            <a:endParaRPr sz="1100">
              <a:solidFill>
                <a:srgbClr val="FFFFFF"/>
              </a:solidFill>
              <a:latin typeface="Proxima Nova"/>
              <a:ea typeface="Proxima Nova"/>
              <a:cs typeface="Proxima Nova"/>
              <a:sym typeface="Proxima Nova"/>
            </a:endParaRPr>
          </a:p>
        </p:txBody>
      </p:sp>
      <p:sp>
        <p:nvSpPr>
          <p:cNvPr id="395" name="Google Shape;395;p44"/>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rgbClr val="FFFFFF"/>
                </a:solidFill>
                <a:latin typeface="Proxima Nova"/>
                <a:ea typeface="Proxima Nova"/>
                <a:cs typeface="Proxima Nova"/>
                <a:sym typeface="Proxima Nova"/>
              </a:rPr>
              <a:t>Practice, Practice, Practice</a:t>
            </a:r>
            <a:endParaRPr sz="1000">
              <a:solidFill>
                <a:srgbClr val="FFFFFF"/>
              </a:solidFill>
              <a:latin typeface="Proxima Nova"/>
              <a:ea typeface="Proxima Nova"/>
              <a:cs typeface="Proxima Nova"/>
              <a:sym typeface="Proxima Nova"/>
            </a:endParaRPr>
          </a:p>
        </p:txBody>
      </p:sp>
      <p:cxnSp>
        <p:nvCxnSpPr>
          <p:cNvPr id="396" name="Google Shape;396;p44"/>
          <p:cNvCxnSpPr>
            <a:stCxn id="388" idx="6"/>
            <a:endCxn id="390"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397" name="Google Shape;397;p44"/>
          <p:cNvCxnSpPr>
            <a:stCxn id="390" idx="6"/>
            <a:endCxn id="391"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398" name="Google Shape;398;p44"/>
          <p:cNvCxnSpPr>
            <a:stCxn id="391" idx="6"/>
            <a:endCxn id="392"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04" name="Google Shape;404;p45"/>
          <p:cNvSpPr txBox="1"/>
          <p:nvPr>
            <p:ph idx="1" type="body"/>
          </p:nvPr>
        </p:nvSpPr>
        <p:spPr>
          <a:xfrm>
            <a:off x="457200" y="1143000"/>
            <a:ext cx="4520700" cy="328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accent5"/>
              </a:buClr>
              <a:buSzPts val="1800"/>
              <a:buFont typeface="Proxima Nova"/>
              <a:buChar char="●"/>
            </a:pPr>
            <a:r>
              <a:rPr lang="en">
                <a:solidFill>
                  <a:schemeClr val="dk1"/>
                </a:solidFill>
              </a:rPr>
              <a:t>Explore the world of marketing data analytics to explain why it’s critical in today’s global market.</a:t>
            </a:r>
            <a:endParaRPr>
              <a:solidFill>
                <a:schemeClr val="dk1"/>
              </a:solidFill>
            </a:endParaRPr>
          </a:p>
          <a:p>
            <a:pPr indent="-342900" lvl="0" marL="457200" rtl="0" algn="l">
              <a:spcBef>
                <a:spcPts val="1000"/>
              </a:spcBef>
              <a:spcAft>
                <a:spcPts val="0"/>
              </a:spcAft>
              <a:buClr>
                <a:schemeClr val="dk1"/>
              </a:buClr>
              <a:buSzPts val="1800"/>
              <a:buFont typeface="Arial"/>
              <a:buChar char="●"/>
            </a:pPr>
            <a:r>
              <a:rPr lang="en">
                <a:solidFill>
                  <a:schemeClr val="dk1"/>
                </a:solidFill>
              </a:rPr>
              <a:t>Get familiar with the most common metrics and dimensions  within Google Analytics.</a:t>
            </a:r>
            <a:endParaRPr>
              <a:solidFill>
                <a:schemeClr val="dk1"/>
              </a:solidFill>
            </a:endParaRPr>
          </a:p>
          <a:p>
            <a:pPr indent="0" lvl="0" marL="0" rtl="0" algn="l">
              <a:spcBef>
                <a:spcPts val="1000"/>
              </a:spcBef>
              <a:spcAft>
                <a:spcPts val="1000"/>
              </a:spcAft>
              <a:buNone/>
            </a:pPr>
            <a:r>
              <a:t/>
            </a:r>
            <a:endParaRPr>
              <a:solidFill>
                <a:schemeClr val="dk1"/>
              </a:solidFill>
            </a:endParaRPr>
          </a:p>
        </p:txBody>
      </p:sp>
      <p:sp>
        <p:nvSpPr>
          <p:cNvPr id="405" name="Google Shape;405;p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406" name="Google Shape;406;p45"/>
          <p:cNvPicPr preferRelativeResize="0"/>
          <p:nvPr/>
        </p:nvPicPr>
        <p:blipFill>
          <a:blip r:embed="rId3">
            <a:alphaModFix/>
          </a:blip>
          <a:stretch>
            <a:fillRect/>
          </a:stretch>
        </p:blipFill>
        <p:spPr>
          <a:xfrm>
            <a:off x="5518600" y="950700"/>
            <a:ext cx="2745199" cy="2745199"/>
          </a:xfrm>
          <a:prstGeom prst="rect">
            <a:avLst/>
          </a:prstGeom>
          <a:noFill/>
          <a:ln>
            <a:noFill/>
          </a:ln>
        </p:spPr>
      </p:pic>
      <p:sp>
        <p:nvSpPr>
          <p:cNvPr id="407" name="Google Shape;407;p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6"/>
          <p:cNvSpPr/>
          <p:nvPr/>
        </p:nvSpPr>
        <p:spPr>
          <a:xfrm>
            <a:off x="2562975" y="870492"/>
            <a:ext cx="2160600" cy="21606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1. </a:t>
            </a:r>
            <a:r>
              <a:rPr b="1" lang="en">
                <a:solidFill>
                  <a:schemeClr val="dk1"/>
                </a:solidFill>
                <a:latin typeface="Proxima Nova"/>
                <a:ea typeface="Proxima Nova"/>
                <a:cs typeface="Proxima Nova"/>
                <a:sym typeface="Proxima Nova"/>
              </a:rPr>
              <a:t>Audience</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dk1"/>
                </a:solidFill>
                <a:latin typeface="Proxima Nova"/>
                <a:ea typeface="Proxima Nova"/>
                <a:cs typeface="Proxima Nova"/>
                <a:sym typeface="Proxima Nova"/>
              </a:rPr>
              <a:t>Who’s visiting your site?</a:t>
            </a:r>
            <a:endParaRPr/>
          </a:p>
        </p:txBody>
      </p:sp>
      <p:sp>
        <p:nvSpPr>
          <p:cNvPr id="413" name="Google Shape;413;p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Four Reports, </a:t>
            </a:r>
            <a:r>
              <a:rPr lang="en"/>
              <a:t>Four Key Questions</a:t>
            </a:r>
            <a:endParaRPr/>
          </a:p>
        </p:txBody>
      </p:sp>
      <p:sp>
        <p:nvSpPr>
          <p:cNvPr id="414" name="Google Shape;414;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15" name="Google Shape;415;p46"/>
          <p:cNvSpPr txBox="1"/>
          <p:nvPr/>
        </p:nvSpPr>
        <p:spPr>
          <a:xfrm>
            <a:off x="-1080905" y="2318175"/>
            <a:ext cx="13620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416" name="Google Shape;416;p46"/>
          <p:cNvSpPr/>
          <p:nvPr/>
        </p:nvSpPr>
        <p:spPr>
          <a:xfrm>
            <a:off x="2563047" y="2569755"/>
            <a:ext cx="2160600" cy="21606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3. </a:t>
            </a:r>
            <a:r>
              <a:rPr b="1" lang="en">
                <a:solidFill>
                  <a:schemeClr val="dk1"/>
                </a:solidFill>
                <a:latin typeface="Proxima Nova"/>
                <a:ea typeface="Proxima Nova"/>
                <a:cs typeface="Proxima Nova"/>
                <a:sym typeface="Proxima Nova"/>
              </a:rPr>
              <a:t>Behavior</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dk1"/>
                </a:solidFill>
                <a:latin typeface="Proxima Nova"/>
                <a:ea typeface="Proxima Nova"/>
                <a:cs typeface="Proxima Nova"/>
                <a:sym typeface="Proxima Nova"/>
              </a:rPr>
              <a:t>What are they doing once there?</a:t>
            </a:r>
            <a:endParaRPr/>
          </a:p>
        </p:txBody>
      </p:sp>
      <p:sp>
        <p:nvSpPr>
          <p:cNvPr id="417" name="Google Shape;417;p46"/>
          <p:cNvSpPr/>
          <p:nvPr/>
        </p:nvSpPr>
        <p:spPr>
          <a:xfrm>
            <a:off x="4369279" y="2569755"/>
            <a:ext cx="2160600" cy="2160600"/>
          </a:xfrm>
          <a:prstGeom prst="ellipse">
            <a:avLst/>
          </a:prstGeom>
          <a:solidFill>
            <a:srgbClr val="000000">
              <a:alpha val="17320"/>
            </a:srgbClr>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Proxima Nova"/>
                <a:ea typeface="Proxima Nova"/>
                <a:cs typeface="Proxima Nova"/>
                <a:sym typeface="Proxima Nova"/>
              </a:rPr>
              <a:t>4. Conversion</a:t>
            </a:r>
            <a:endParaRPr b="1">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What do you want them to do when there?</a:t>
            </a:r>
            <a:endParaRPr>
              <a:latin typeface="Proxima Nova"/>
              <a:ea typeface="Proxima Nova"/>
              <a:cs typeface="Proxima Nova"/>
              <a:sym typeface="Proxima Nova"/>
            </a:endParaRPr>
          </a:p>
        </p:txBody>
      </p:sp>
      <p:sp>
        <p:nvSpPr>
          <p:cNvPr id="418" name="Google Shape;418;p46"/>
          <p:cNvSpPr/>
          <p:nvPr/>
        </p:nvSpPr>
        <p:spPr>
          <a:xfrm>
            <a:off x="4369267" y="870491"/>
            <a:ext cx="2160600" cy="21606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2. </a:t>
            </a:r>
            <a:r>
              <a:rPr b="1" lang="en">
                <a:solidFill>
                  <a:schemeClr val="dk1"/>
                </a:solidFill>
                <a:latin typeface="Proxima Nova"/>
                <a:ea typeface="Proxima Nova"/>
                <a:cs typeface="Proxima Nova"/>
                <a:sym typeface="Proxima Nova"/>
              </a:rPr>
              <a:t>Acquisition</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dk1"/>
                </a:solidFill>
                <a:latin typeface="Proxima Nova"/>
                <a:ea typeface="Proxima Nova"/>
                <a:cs typeface="Proxima Nova"/>
                <a:sym typeface="Proxima Nova"/>
              </a:rPr>
              <a:t>Where are they coming from?</a:t>
            </a:r>
            <a:endParaRPr>
              <a:solidFill>
                <a:schemeClr val="dk1"/>
              </a:solidFill>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Reports Are Made Of</a:t>
            </a:r>
            <a:endParaRPr/>
          </a:p>
        </p:txBody>
      </p:sp>
      <p:sp>
        <p:nvSpPr>
          <p:cNvPr id="424" name="Google Shape;424;p4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25" name="Google Shape;425;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426" name="Google Shape;426;p47"/>
          <p:cNvPicPr preferRelativeResize="0"/>
          <p:nvPr/>
        </p:nvPicPr>
        <p:blipFill>
          <a:blip r:embed="rId3">
            <a:alphaModFix/>
          </a:blip>
          <a:stretch>
            <a:fillRect/>
          </a:stretch>
        </p:blipFill>
        <p:spPr>
          <a:xfrm>
            <a:off x="2005700" y="742225"/>
            <a:ext cx="5274102" cy="3920498"/>
          </a:xfrm>
          <a:prstGeom prst="rect">
            <a:avLst/>
          </a:prstGeom>
          <a:noFill/>
          <a:ln>
            <a:noFill/>
          </a:ln>
        </p:spPr>
      </p:pic>
      <p:sp>
        <p:nvSpPr>
          <p:cNvPr id="427" name="Google Shape;427;p47"/>
          <p:cNvSpPr/>
          <p:nvPr/>
        </p:nvSpPr>
        <p:spPr>
          <a:xfrm>
            <a:off x="1942775" y="2198775"/>
            <a:ext cx="1272300" cy="24639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7"/>
          <p:cNvSpPr/>
          <p:nvPr/>
        </p:nvSpPr>
        <p:spPr>
          <a:xfrm>
            <a:off x="3278000" y="2198775"/>
            <a:ext cx="4001700" cy="2463900"/>
          </a:xfrm>
          <a:prstGeom prst="rect">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7"/>
          <p:cNvSpPr txBox="1"/>
          <p:nvPr/>
        </p:nvSpPr>
        <p:spPr>
          <a:xfrm>
            <a:off x="258025" y="3058675"/>
            <a:ext cx="1587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Dimensions: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Attributes or Qualities That Describe the Data</a:t>
            </a:r>
            <a:endParaRPr>
              <a:latin typeface="Proxima Nova"/>
              <a:ea typeface="Proxima Nova"/>
              <a:cs typeface="Proxima Nova"/>
              <a:sym typeface="Proxima Nova"/>
            </a:endParaRPr>
          </a:p>
        </p:txBody>
      </p:sp>
      <p:sp>
        <p:nvSpPr>
          <p:cNvPr id="430" name="Google Shape;430;p47"/>
          <p:cNvSpPr txBox="1"/>
          <p:nvPr/>
        </p:nvSpPr>
        <p:spPr>
          <a:xfrm>
            <a:off x="7390800" y="3058675"/>
            <a:ext cx="1587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Metrics:</a:t>
            </a:r>
            <a:endParaRPr b="1">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Quantitative Data </a:t>
            </a:r>
            <a:endParaRPr>
              <a:latin typeface="Proxima Nova"/>
              <a:ea typeface="Proxima Nova"/>
              <a:cs typeface="Proxima Nova"/>
              <a:sym typeface="Proxima Nova"/>
            </a:endParaRPr>
          </a:p>
        </p:txBody>
      </p:sp>
      <p:cxnSp>
        <p:nvCxnSpPr>
          <p:cNvPr id="431" name="Google Shape;431;p47"/>
          <p:cNvCxnSpPr/>
          <p:nvPr/>
        </p:nvCxnSpPr>
        <p:spPr>
          <a:xfrm flipH="1" rot="10800000">
            <a:off x="1411500" y="3259600"/>
            <a:ext cx="468300" cy="1800"/>
          </a:xfrm>
          <a:prstGeom prst="straightConnector1">
            <a:avLst/>
          </a:prstGeom>
          <a:noFill/>
          <a:ln cap="flat" cmpd="sng" w="19050">
            <a:solidFill>
              <a:srgbClr val="6AA84F"/>
            </a:solidFill>
            <a:prstDash val="solid"/>
            <a:round/>
            <a:headEnd len="med" w="med" type="none"/>
            <a:tailEnd len="med" w="med" type="triangle"/>
          </a:ln>
        </p:spPr>
      </p:cxnSp>
      <p:cxnSp>
        <p:nvCxnSpPr>
          <p:cNvPr id="432" name="Google Shape;432;p47"/>
          <p:cNvCxnSpPr>
            <a:endCxn id="430" idx="1"/>
          </p:cNvCxnSpPr>
          <p:nvPr/>
        </p:nvCxnSpPr>
        <p:spPr>
          <a:xfrm flipH="1">
            <a:off x="7390800" y="3254275"/>
            <a:ext cx="445200" cy="1200"/>
          </a:xfrm>
          <a:prstGeom prst="straightConnector1">
            <a:avLst/>
          </a:prstGeom>
          <a:noFill/>
          <a:ln cap="flat" cmpd="sng" w="19050">
            <a:solidFill>
              <a:srgbClr val="4A86E8"/>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 Google Makes Socks?</a:t>
            </a:r>
            <a:endParaRPr/>
          </a:p>
        </p:txBody>
      </p:sp>
      <p:sp>
        <p:nvSpPr>
          <p:cNvPr id="438" name="Google Shape;438;p4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39" name="Google Shape;439;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40" name="Google Shape;440;p48"/>
          <p:cNvSpPr txBox="1"/>
          <p:nvPr>
            <p:ph idx="1" type="body"/>
          </p:nvPr>
        </p:nvSpPr>
        <p:spPr>
          <a:xfrm>
            <a:off x="457200" y="1143000"/>
            <a:ext cx="4388400" cy="321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Yup, Google has a merchandise store. </a:t>
            </a:r>
            <a:endParaRPr/>
          </a:p>
          <a:p>
            <a:pPr indent="0" lvl="0" marL="0" rtl="0" algn="l">
              <a:spcBef>
                <a:spcPts val="1600"/>
              </a:spcBef>
              <a:spcAft>
                <a:spcPts val="0"/>
              </a:spcAft>
              <a:buNone/>
            </a:pPr>
            <a:r>
              <a:rPr b="1" lang="en"/>
              <a:t>We’ll be looking at the Google Analytics of the Google merchandise site</a:t>
            </a:r>
            <a:r>
              <a:rPr lang="en"/>
              <a:t> to answer questions like: </a:t>
            </a:r>
            <a:endParaRPr/>
          </a:p>
          <a:p>
            <a:pPr indent="-342900" lvl="0" marL="457200" rtl="0" algn="l">
              <a:spcBef>
                <a:spcPts val="1600"/>
              </a:spcBef>
              <a:spcAft>
                <a:spcPts val="0"/>
              </a:spcAft>
              <a:buSzPts val="1800"/>
              <a:buChar char="●"/>
            </a:pPr>
            <a:r>
              <a:rPr lang="en"/>
              <a:t>Who visits? </a:t>
            </a:r>
            <a:endParaRPr/>
          </a:p>
          <a:p>
            <a:pPr indent="-342900" lvl="0" marL="457200" rtl="0" algn="l">
              <a:spcBef>
                <a:spcPts val="0"/>
              </a:spcBef>
              <a:spcAft>
                <a:spcPts val="0"/>
              </a:spcAft>
              <a:buSzPts val="1800"/>
              <a:buChar char="●"/>
            </a:pPr>
            <a:r>
              <a:rPr lang="en"/>
              <a:t>Where do they come from? </a:t>
            </a:r>
            <a:endParaRPr/>
          </a:p>
          <a:p>
            <a:pPr indent="-342900" lvl="0" marL="457200" rtl="0" algn="l">
              <a:spcBef>
                <a:spcPts val="0"/>
              </a:spcBef>
              <a:spcAft>
                <a:spcPts val="0"/>
              </a:spcAft>
              <a:buSzPts val="1800"/>
              <a:buChar char="●"/>
            </a:pPr>
            <a:r>
              <a:rPr lang="en"/>
              <a:t>What do they do on the site?</a:t>
            </a:r>
            <a:endParaRPr/>
          </a:p>
          <a:p>
            <a:pPr indent="-342900" lvl="0" marL="457200" rtl="0" algn="l">
              <a:spcBef>
                <a:spcPts val="0"/>
              </a:spcBef>
              <a:spcAft>
                <a:spcPts val="0"/>
              </a:spcAft>
              <a:buSzPts val="1800"/>
              <a:buChar char="●"/>
            </a:pPr>
            <a:r>
              <a:rPr lang="en"/>
              <a:t>What do they buy?</a:t>
            </a:r>
            <a:endParaRPr/>
          </a:p>
        </p:txBody>
      </p:sp>
      <p:grpSp>
        <p:nvGrpSpPr>
          <p:cNvPr id="441" name="Google Shape;441;p48"/>
          <p:cNvGrpSpPr/>
          <p:nvPr/>
        </p:nvGrpSpPr>
        <p:grpSpPr>
          <a:xfrm>
            <a:off x="4895265" y="1142817"/>
            <a:ext cx="3829776" cy="1800955"/>
            <a:chOff x="3774200" y="2571750"/>
            <a:chExt cx="3524874" cy="1657575"/>
          </a:xfrm>
        </p:grpSpPr>
        <p:pic>
          <p:nvPicPr>
            <p:cNvPr id="442" name="Google Shape;442;p48"/>
            <p:cNvPicPr preferRelativeResize="0"/>
            <p:nvPr/>
          </p:nvPicPr>
          <p:blipFill rotWithShape="1">
            <a:blip r:embed="rId3">
              <a:alphaModFix/>
            </a:blip>
            <a:srcRect b="0" l="16864" r="16106" t="0"/>
            <a:stretch/>
          </p:blipFill>
          <p:spPr>
            <a:xfrm>
              <a:off x="6104675" y="2574575"/>
              <a:ext cx="1194400" cy="1654750"/>
            </a:xfrm>
            <a:prstGeom prst="rect">
              <a:avLst/>
            </a:prstGeom>
            <a:noFill/>
            <a:ln>
              <a:noFill/>
            </a:ln>
          </p:spPr>
        </p:pic>
        <p:pic>
          <p:nvPicPr>
            <p:cNvPr id="443" name="Google Shape;443;p48"/>
            <p:cNvPicPr preferRelativeResize="0"/>
            <p:nvPr/>
          </p:nvPicPr>
          <p:blipFill rotWithShape="1">
            <a:blip r:embed="rId4">
              <a:alphaModFix/>
            </a:blip>
            <a:srcRect b="0" l="22410" r="17619" t="0"/>
            <a:stretch/>
          </p:blipFill>
          <p:spPr>
            <a:xfrm>
              <a:off x="3774200" y="2571750"/>
              <a:ext cx="1194401" cy="1654750"/>
            </a:xfrm>
            <a:prstGeom prst="rect">
              <a:avLst/>
            </a:prstGeom>
            <a:noFill/>
            <a:ln>
              <a:noFill/>
            </a:ln>
          </p:spPr>
        </p:pic>
        <p:pic>
          <p:nvPicPr>
            <p:cNvPr id="444" name="Google Shape;444;p48"/>
            <p:cNvPicPr preferRelativeResize="0"/>
            <p:nvPr/>
          </p:nvPicPr>
          <p:blipFill rotWithShape="1">
            <a:blip r:embed="rId5">
              <a:alphaModFix/>
            </a:blip>
            <a:srcRect b="0" l="15361" r="17730" t="0"/>
            <a:stretch/>
          </p:blipFill>
          <p:spPr>
            <a:xfrm>
              <a:off x="4968600" y="2571750"/>
              <a:ext cx="1136075" cy="1654750"/>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Go to </a:t>
            </a:r>
            <a:r>
              <a:rPr lang="en" u="sng">
                <a:solidFill>
                  <a:schemeClr val="hlink"/>
                </a:solidFill>
                <a:hlinkClick r:id="rId3"/>
              </a:rPr>
              <a:t>https://analytics.google.com/analytics/web/demoAccount</a:t>
            </a:r>
            <a:r>
              <a:rPr lang="en"/>
              <a:t>.</a:t>
            </a:r>
            <a:endParaRPr/>
          </a:p>
          <a:p>
            <a:pPr indent="-342900" lvl="0" marL="457200" rtl="0" algn="l">
              <a:spcBef>
                <a:spcPts val="1000"/>
              </a:spcBef>
              <a:spcAft>
                <a:spcPts val="0"/>
              </a:spcAft>
              <a:buSzPts val="1800"/>
              <a:buAutoNum type="arabicPeriod"/>
            </a:pPr>
            <a:r>
              <a:rPr lang="en"/>
              <a:t>You’ll either be prompted to log in to your Google account or create an account if you don’t have one.</a:t>
            </a:r>
            <a:endParaRPr>
              <a:solidFill>
                <a:srgbClr val="3C4043"/>
              </a:solidFill>
              <a:highlight>
                <a:srgbClr val="FFFFFF"/>
              </a:highlight>
            </a:endParaRPr>
          </a:p>
          <a:p>
            <a:pPr indent="-342900" lvl="0" marL="457200" rtl="0" algn="l">
              <a:spcBef>
                <a:spcPts val="1000"/>
              </a:spcBef>
              <a:spcAft>
                <a:spcPts val="0"/>
              </a:spcAft>
              <a:buSzPts val="1800"/>
              <a:buAutoNum type="arabicPeriod"/>
            </a:pPr>
            <a:r>
              <a:rPr lang="en">
                <a:highlight>
                  <a:srgbClr val="FFFFFF"/>
                </a:highlight>
              </a:rPr>
              <a:t>Click the “</a:t>
            </a:r>
            <a:r>
              <a:rPr b="1" lang="en">
                <a:highlight>
                  <a:srgbClr val="FFFFFF"/>
                </a:highlight>
              </a:rPr>
              <a:t>ACCESS DEMO ACCOUNT</a:t>
            </a:r>
            <a:r>
              <a:rPr lang="en">
                <a:solidFill>
                  <a:schemeClr val="dk1"/>
                </a:solidFill>
                <a:highlight>
                  <a:schemeClr val="lt1"/>
                </a:highlight>
              </a:rPr>
              <a:t>”</a:t>
            </a:r>
            <a:r>
              <a:rPr lang="en">
                <a:highlight>
                  <a:srgbClr val="FFFFFF"/>
                </a:highlight>
              </a:rPr>
              <a:t> link. </a:t>
            </a:r>
            <a:endParaRPr>
              <a:highlight>
                <a:srgbClr val="FFFFFF"/>
              </a:highlight>
            </a:endParaRPr>
          </a:p>
          <a:p>
            <a:pPr indent="0" lvl="0" marL="0" rtl="0" algn="l">
              <a:spcBef>
                <a:spcPts val="1000"/>
              </a:spcBef>
              <a:spcAft>
                <a:spcPts val="0"/>
              </a:spcAft>
              <a:buNone/>
            </a:pPr>
            <a:r>
              <a:t/>
            </a:r>
            <a:endParaRPr i="1">
              <a:solidFill>
                <a:srgbClr val="3C4043"/>
              </a:solidFill>
              <a:highlight>
                <a:srgbClr val="FFFFFF"/>
              </a:highlight>
            </a:endParaRPr>
          </a:p>
          <a:p>
            <a:pPr indent="0" lvl="0" marL="0" rtl="0" algn="l">
              <a:spcBef>
                <a:spcPts val="1000"/>
              </a:spcBef>
              <a:spcAft>
                <a:spcPts val="1000"/>
              </a:spcAft>
              <a:buNone/>
            </a:pPr>
            <a:r>
              <a:t/>
            </a:r>
            <a:endParaRPr i="1">
              <a:solidFill>
                <a:srgbClr val="3C4043"/>
              </a:solidFill>
              <a:highlight>
                <a:srgbClr val="FFFFFF"/>
              </a:highlight>
            </a:endParaRPr>
          </a:p>
        </p:txBody>
      </p:sp>
      <p:sp>
        <p:nvSpPr>
          <p:cNvPr id="450" name="Google Shape;450;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Accessing the Google Demo Account</a:t>
            </a:r>
            <a:endParaRPr/>
          </a:p>
        </p:txBody>
      </p:sp>
      <p:sp>
        <p:nvSpPr>
          <p:cNvPr id="451" name="Google Shape;451;p4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u="sng">
                <a:solidFill>
                  <a:schemeClr val="hlink"/>
                </a:solidFill>
                <a:hlinkClick r:id="rId4"/>
              </a:rPr>
              <a:t>Google Support: Demo Account</a:t>
            </a:r>
            <a:endParaRPr/>
          </a:p>
        </p:txBody>
      </p:sp>
      <p:sp>
        <p:nvSpPr>
          <p:cNvPr id="452" name="Google Shape;452;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50"/>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chemeClr val="dk1"/>
                </a:solidFill>
              </a:rPr>
              <a:t>During your demos, please add a standard date range (at least three months) and tell students to do the same. </a:t>
            </a:r>
            <a:endParaRPr b="1" sz="1500">
              <a:solidFill>
                <a:schemeClr val="dk1"/>
              </a:solidFill>
            </a:endParaRPr>
          </a:p>
          <a:p>
            <a:pPr indent="0" lvl="0" marL="0" rtl="0" algn="l">
              <a:spcBef>
                <a:spcPts val="1600"/>
              </a:spcBef>
              <a:spcAft>
                <a:spcPts val="0"/>
              </a:spcAft>
              <a:buNone/>
            </a:pPr>
            <a:r>
              <a:rPr lang="en" sz="1500">
                <a:solidFill>
                  <a:schemeClr val="dk1"/>
                </a:solidFill>
              </a:rPr>
              <a:t>This will ensure that students see the same data you’re showing.</a:t>
            </a:r>
            <a:endParaRPr sz="1500">
              <a:solidFill>
                <a:schemeClr val="dk1"/>
              </a:solidFill>
            </a:endParaRPr>
          </a:p>
          <a:p>
            <a:pPr indent="0" lvl="0" marL="0" rtl="0" algn="l">
              <a:spcBef>
                <a:spcPts val="1600"/>
              </a:spcBef>
              <a:spcAft>
                <a:spcPts val="1600"/>
              </a:spcAft>
              <a:buNone/>
            </a:pPr>
            <a:r>
              <a:rPr b="1" lang="en" sz="1500">
                <a:solidFill>
                  <a:schemeClr val="dk1"/>
                </a:solidFill>
              </a:rPr>
              <a:t>For example, </a:t>
            </a:r>
            <a:r>
              <a:rPr b="1" lang="en" sz="1500">
                <a:solidFill>
                  <a:schemeClr val="dk1"/>
                </a:solidFill>
              </a:rPr>
              <a:t>use the dates January 1–June 30, 2020 and tell students to do the same.</a:t>
            </a:r>
            <a:endParaRPr sz="1500">
              <a:solidFill>
                <a:schemeClr val="dk1"/>
              </a:solidFill>
            </a:endParaRPr>
          </a:p>
        </p:txBody>
      </p:sp>
      <p:sp>
        <p:nvSpPr>
          <p:cNvPr id="458" name="Google Shape;458;p5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Introducing Google Analytics</a:t>
            </a:r>
            <a:endParaRPr/>
          </a:p>
        </p:txBody>
      </p:sp>
      <p:sp>
        <p:nvSpPr>
          <p:cNvPr id="459" name="Google Shape;459;p5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 name="Shape 463"/>
        <p:cNvGrpSpPr/>
        <p:nvPr/>
      </p:nvGrpSpPr>
      <p:grpSpPr>
        <a:xfrm>
          <a:off x="0" y="0"/>
          <a:ext cx="0" cy="0"/>
          <a:chOff x="0" y="0"/>
          <a:chExt cx="0" cy="0"/>
        </a:xfrm>
      </p:grpSpPr>
      <p:sp>
        <p:nvSpPr>
          <p:cNvPr id="464" name="Google Shape;464;p51"/>
          <p:cNvSpPr txBox="1"/>
          <p:nvPr>
            <p:ph idx="1" type="body"/>
          </p:nvPr>
        </p:nvSpPr>
        <p:spPr>
          <a:xfrm>
            <a:off x="979500" y="985200"/>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Prompt students to follow along on their own computers.</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In this </a:t>
            </a:r>
            <a:r>
              <a:rPr b="1" lang="en" sz="1400"/>
              <a:t>10-minute</a:t>
            </a:r>
            <a:r>
              <a:rPr lang="en" sz="1400"/>
              <a:t> walk-through, you need to cover:</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How to access each report.</a:t>
            </a:r>
            <a:endParaRPr sz="1400"/>
          </a:p>
          <a:p>
            <a:pPr indent="-317500" lvl="0" marL="457200" rtl="0" algn="l">
              <a:spcBef>
                <a:spcPts val="0"/>
              </a:spcBef>
              <a:spcAft>
                <a:spcPts val="0"/>
              </a:spcAft>
              <a:buSzPts val="1400"/>
              <a:buChar char="●"/>
            </a:pPr>
            <a:r>
              <a:rPr lang="en" sz="1400"/>
              <a:t>The big picture of what students can learn.</a:t>
            </a:r>
            <a:endParaRPr sz="1400"/>
          </a:p>
          <a:p>
            <a:pPr indent="-317500" lvl="0" marL="457200" rtl="0" algn="l">
              <a:spcBef>
                <a:spcPts val="0"/>
              </a:spcBef>
              <a:spcAft>
                <a:spcPts val="0"/>
              </a:spcAft>
              <a:buSzPts val="1400"/>
              <a:buChar char="●"/>
            </a:pPr>
            <a:r>
              <a:rPr lang="en" sz="1400"/>
              <a:t>Common dimensions.</a:t>
            </a:r>
            <a:endParaRPr sz="1400"/>
          </a:p>
          <a:p>
            <a:pPr indent="-317500" lvl="0" marL="457200" rtl="0" algn="l">
              <a:spcBef>
                <a:spcPts val="0"/>
              </a:spcBef>
              <a:spcAft>
                <a:spcPts val="0"/>
              </a:spcAft>
              <a:buSzPts val="1400"/>
              <a:buChar char="●"/>
            </a:pPr>
            <a:r>
              <a:rPr lang="en" sz="1400"/>
              <a:t>Common metrics (skip conversion metrics).</a:t>
            </a:r>
            <a:endParaRPr sz="1400"/>
          </a:p>
          <a:p>
            <a:pPr indent="0" lvl="0" marL="0" rtl="0" algn="l">
              <a:spcBef>
                <a:spcPts val="0"/>
              </a:spcBef>
              <a:spcAft>
                <a:spcPts val="0"/>
              </a:spcAft>
              <a:buNone/>
            </a:pPr>
            <a:r>
              <a:t/>
            </a:r>
            <a:endParaRPr i="1" sz="1400"/>
          </a:p>
          <a:p>
            <a:pPr indent="0" lvl="0" marL="0" rtl="0" algn="l">
              <a:spcBef>
                <a:spcPts val="0"/>
              </a:spcBef>
              <a:spcAft>
                <a:spcPts val="0"/>
              </a:spcAft>
              <a:buNone/>
            </a:pPr>
            <a:r>
              <a:rPr lang="en" sz="1400"/>
              <a:t>After sharing the goals on the next slide, y</a:t>
            </a:r>
            <a:r>
              <a:rPr lang="en" sz="1400"/>
              <a:t>ou can stop sharing the deck and navigate to Google Analytics. Return to the deck after covering the above points in the audience report. The next slide you should share is the activity.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slides between this and the activity are mainly for students to reference post-course when they receive this deck as a PDF file. </a:t>
            </a:r>
            <a:r>
              <a:rPr lang="en" sz="1400">
                <a:solidFill>
                  <a:schemeClr val="dk1"/>
                </a:solidFill>
              </a:rPr>
              <a:t>Edit as needed following the </a:t>
            </a:r>
            <a:r>
              <a:rPr lang="en" sz="1400">
                <a:solidFill>
                  <a:schemeClr val="dk1"/>
                </a:solidFill>
                <a:highlight>
                  <a:srgbClr val="F9CE16"/>
                </a:highlight>
              </a:rPr>
              <a:t>“Customize it!”</a:t>
            </a:r>
            <a:r>
              <a:rPr lang="en" sz="1400">
                <a:solidFill>
                  <a:schemeClr val="dk1"/>
                </a:solidFill>
              </a:rPr>
              <a:t> directions.</a:t>
            </a:r>
            <a:endParaRPr sz="1400"/>
          </a:p>
        </p:txBody>
      </p:sp>
      <p:sp>
        <p:nvSpPr>
          <p:cNvPr id="465" name="Google Shape;465;p5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66" name="Google Shape;466;p5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Guided Walk-Through</a:t>
            </a:r>
            <a:endParaRPr/>
          </a:p>
        </p:txBody>
      </p:sp>
      <p:sp>
        <p:nvSpPr>
          <p:cNvPr id="467" name="Google Shape;467;p51"/>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83" name="Google Shape;283;p34"/>
          <p:cNvGraphicFramePr/>
          <p:nvPr/>
        </p:nvGraphicFramePr>
        <p:xfrm>
          <a:off x="2069634" y="1055789"/>
          <a:ext cx="3000000" cy="3000000"/>
        </p:xfrm>
        <a:graphic>
          <a:graphicData uri="http://schemas.openxmlformats.org/drawingml/2006/table">
            <a:tbl>
              <a:tblPr>
                <a:noFill/>
                <a:tableStyleId>{AD357C1C-CA12-4DEF-9A0D-880E3A323904}</a:tableStyleId>
              </a:tblPr>
              <a:tblGrid>
                <a:gridCol w="1877425"/>
                <a:gridCol w="3418275"/>
              </a:tblGrid>
              <a:tr h="361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61950">
                <a:tc>
                  <a:txBody>
                    <a:bodyPr/>
                    <a:lstStyle/>
                    <a:p>
                      <a:pPr indent="0" lvl="0" marL="0" rtl="0" algn="ctr">
                        <a:lnSpc>
                          <a:spcPct val="100000"/>
                        </a:lnSpc>
                        <a:spcBef>
                          <a:spcPts val="0"/>
                        </a:spcBef>
                        <a:spcAft>
                          <a:spcPts val="0"/>
                        </a:spcAft>
                        <a:buNone/>
                      </a:pPr>
                      <a:r>
                        <a:rPr lang="en" sz="1200">
                          <a:latin typeface="Proxima Nova"/>
                          <a:ea typeface="Proxima Nova"/>
                          <a:cs typeface="Proxima Nova"/>
                          <a:sym typeface="Proxima Nova"/>
                        </a:rPr>
                        <a:t>10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10:30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lnSpc>
                          <a:spcPct val="115000"/>
                        </a:lnSpc>
                        <a:spcBef>
                          <a:spcPts val="0"/>
                        </a:spcBef>
                        <a:spcAft>
                          <a:spcPts val="0"/>
                        </a:spcAft>
                        <a:buNone/>
                      </a:pPr>
                      <a:r>
                        <a:rPr lang="en" sz="1200">
                          <a:latin typeface="Proxima Nova"/>
                          <a:ea typeface="Proxima Nova"/>
                          <a:cs typeface="Proxima Nova"/>
                          <a:sym typeface="Proxima Nova"/>
                        </a:rPr>
                        <a:t>Welcome and Warm-Up</a:t>
                      </a:r>
                      <a:endParaRPr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10:30 a.m</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12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200">
                          <a:latin typeface="Proxima Nova"/>
                          <a:ea typeface="Proxima Nova"/>
                          <a:cs typeface="Proxima Nova"/>
                          <a:sym typeface="Proxima Nova"/>
                        </a:rPr>
                        <a:t>Getting Acquainted With Google Analytics </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12</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200">
                          <a:latin typeface="Proxima Nova"/>
                          <a:ea typeface="Proxima Nova"/>
                          <a:cs typeface="Proxima Nova"/>
                          <a:sym typeface="Proxima Nova"/>
                        </a:rPr>
                        <a:t>Asking Questions and Finding Insights</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1</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2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lang="en" sz="1200">
                          <a:latin typeface="Proxima Nova"/>
                          <a:ea typeface="Proxima Nova"/>
                          <a:cs typeface="Proxima Nova"/>
                          <a:sym typeface="Proxima Nova"/>
                        </a:rPr>
                        <a:t>Lunch</a:t>
                      </a:r>
                      <a:endParaRPr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None/>
                      </a:pPr>
                      <a:r>
                        <a:rPr lang="en" sz="1200">
                          <a:solidFill>
                            <a:schemeClr val="dk1"/>
                          </a:solidFill>
                          <a:latin typeface="Proxima Nova"/>
                          <a:ea typeface="Proxima Nova"/>
                          <a:cs typeface="Proxima Nova"/>
                          <a:sym typeface="Proxima Nova"/>
                        </a:rPr>
                        <a:t>2–3 p.m.</a:t>
                      </a:r>
                      <a:endParaRPr sz="12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lnSpc>
                          <a:spcPct val="115000"/>
                        </a:lnSpc>
                        <a:spcBef>
                          <a:spcPts val="0"/>
                        </a:spcBef>
                        <a:spcAft>
                          <a:spcPts val="0"/>
                        </a:spcAft>
                        <a:buNone/>
                      </a:pPr>
                      <a:r>
                        <a:rPr b="1" lang="en" sz="1200">
                          <a:solidFill>
                            <a:schemeClr val="dk1"/>
                          </a:solidFill>
                          <a:latin typeface="Proxima Nova"/>
                          <a:ea typeface="Proxima Nova"/>
                          <a:cs typeface="Proxima Nova"/>
                          <a:sym typeface="Proxima Nova"/>
                        </a:rPr>
                        <a:t>Asking Questions and Finding Insights (cont.)</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3–3:30 p.m</a:t>
                      </a: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Setting </a:t>
                      </a:r>
                      <a:r>
                        <a:rPr b="1" lang="en" sz="1200">
                          <a:solidFill>
                            <a:schemeClr val="dk1"/>
                          </a:solidFill>
                          <a:latin typeface="Proxima Nova"/>
                          <a:ea typeface="Proxima Nova"/>
                          <a:cs typeface="Proxima Nova"/>
                          <a:sym typeface="Proxima Nova"/>
                        </a:rPr>
                        <a:t>Goals</a:t>
                      </a:r>
                      <a:endParaRPr b="1" sz="12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3:30–4:30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rtl="0" algn="ctr">
                        <a:lnSpc>
                          <a:spcPct val="100000"/>
                        </a:lnSpc>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Practice, Practice, Practice</a:t>
                      </a:r>
                      <a:endParaRPr b="1" sz="12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lnSpc>
                          <a:spcPct val="100000"/>
                        </a:lnSpc>
                        <a:spcBef>
                          <a:spcPts val="0"/>
                        </a:spcBef>
                        <a:spcAft>
                          <a:spcPts val="0"/>
                        </a:spcAft>
                        <a:buNone/>
                      </a:pPr>
                      <a:r>
                        <a:rPr lang="en" sz="1200">
                          <a:latin typeface="Proxima Nova"/>
                          <a:ea typeface="Proxima Nova"/>
                          <a:cs typeface="Proxima Nova"/>
                          <a:sym typeface="Proxima Nova"/>
                        </a:rPr>
                        <a:t>4:30–</a:t>
                      </a:r>
                      <a:r>
                        <a:rPr lang="en" sz="1200">
                          <a:solidFill>
                            <a:schemeClr val="dk1"/>
                          </a:solidFill>
                          <a:latin typeface="Proxima Nova"/>
                          <a:ea typeface="Proxima Nova"/>
                          <a:cs typeface="Proxima Nova"/>
                          <a:sym typeface="Proxima Nova"/>
                        </a:rPr>
                        <a:t>5</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7DEBD9"/>
                    </a:solidFill>
                  </a:tcPr>
                </a:tc>
                <a:tc>
                  <a:txBody>
                    <a:bodyPr/>
                    <a:lstStyle/>
                    <a:p>
                      <a:pPr indent="0" lvl="0" marL="0" marR="0" rtl="0" algn="ctr">
                        <a:lnSpc>
                          <a:spcPct val="100000"/>
                        </a:lnSpc>
                        <a:spcBef>
                          <a:spcPts val="0"/>
                        </a:spcBef>
                        <a:spcAft>
                          <a:spcPts val="0"/>
                        </a:spcAft>
                        <a:buNone/>
                      </a:pPr>
                      <a:r>
                        <a:rPr b="1" lang="en" sz="1200">
                          <a:latin typeface="Proxima Nova"/>
                          <a:ea typeface="Proxima Nova"/>
                          <a:cs typeface="Proxima Nova"/>
                          <a:sym typeface="Proxima Nova"/>
                        </a:rPr>
                        <a:t>Bring It Home</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84" name="Google Shape;284;p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Walk-Through</a:t>
            </a:r>
            <a:endParaRPr/>
          </a:p>
        </p:txBody>
      </p:sp>
      <p:sp>
        <p:nvSpPr>
          <p:cNvPr id="473" name="Google Shape;473;p52"/>
          <p:cNvSpPr txBox="1"/>
          <p:nvPr>
            <p:ph idx="1" type="body"/>
          </p:nvPr>
        </p:nvSpPr>
        <p:spPr>
          <a:xfrm>
            <a:off x="457200" y="1143000"/>
            <a:ext cx="45279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Goals: </a:t>
            </a:r>
            <a:endParaRPr/>
          </a:p>
          <a:p>
            <a:pPr indent="-342900" lvl="0" marL="457200" rtl="0" algn="l">
              <a:spcBef>
                <a:spcPts val="1600"/>
              </a:spcBef>
              <a:spcAft>
                <a:spcPts val="0"/>
              </a:spcAft>
              <a:buSzPts val="1800"/>
              <a:buChar char="●"/>
            </a:pPr>
            <a:r>
              <a:rPr lang="en"/>
              <a:t>Access each report.</a:t>
            </a:r>
            <a:endParaRPr/>
          </a:p>
          <a:p>
            <a:pPr indent="-342900" lvl="0" marL="457200" rtl="0" algn="l">
              <a:spcBef>
                <a:spcPts val="0"/>
              </a:spcBef>
              <a:spcAft>
                <a:spcPts val="0"/>
              </a:spcAft>
              <a:buSzPts val="1800"/>
              <a:buChar char="●"/>
            </a:pPr>
            <a:r>
              <a:rPr lang="en"/>
              <a:t>Specify what </a:t>
            </a:r>
            <a:r>
              <a:rPr lang="en"/>
              <a:t>we can learn from each.</a:t>
            </a:r>
            <a:endParaRPr/>
          </a:p>
          <a:p>
            <a:pPr indent="-342900" lvl="0" marL="457200" rtl="0" algn="l">
              <a:spcBef>
                <a:spcPts val="0"/>
              </a:spcBef>
              <a:spcAft>
                <a:spcPts val="0"/>
              </a:spcAft>
              <a:buSzPts val="1800"/>
              <a:buChar char="●"/>
            </a:pPr>
            <a:r>
              <a:rPr lang="en"/>
              <a:t>Learn common dimensions.</a:t>
            </a:r>
            <a:endParaRPr/>
          </a:p>
          <a:p>
            <a:pPr indent="-342900" lvl="0" marL="457200" rtl="0" algn="l">
              <a:spcBef>
                <a:spcPts val="0"/>
              </a:spcBef>
              <a:spcAft>
                <a:spcPts val="0"/>
              </a:spcAft>
              <a:buSzPts val="1800"/>
              <a:buChar char="●"/>
            </a:pPr>
            <a:r>
              <a:rPr lang="en"/>
              <a:t>Learn common metrics.</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474" name="Google Shape;474;p5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75" name="Google Shape;475;p5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76" name="Google Shape;476;p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477" name="Google Shape;477;p52"/>
          <p:cNvPicPr preferRelativeResize="0"/>
          <p:nvPr/>
        </p:nvPicPr>
        <p:blipFill>
          <a:blip r:embed="rId3">
            <a:alphaModFix/>
          </a:blip>
          <a:stretch>
            <a:fillRect/>
          </a:stretch>
        </p:blipFill>
        <p:spPr>
          <a:xfrm>
            <a:off x="4925922" y="969790"/>
            <a:ext cx="3691801" cy="328431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Find the Four Reports</a:t>
            </a:r>
            <a:endParaRPr/>
          </a:p>
        </p:txBody>
      </p:sp>
      <p:pic>
        <p:nvPicPr>
          <p:cNvPr id="483" name="Google Shape;483;p53"/>
          <p:cNvPicPr preferRelativeResize="0"/>
          <p:nvPr/>
        </p:nvPicPr>
        <p:blipFill>
          <a:blip r:embed="rId3">
            <a:alphaModFix/>
          </a:blip>
          <a:stretch>
            <a:fillRect/>
          </a:stretch>
        </p:blipFill>
        <p:spPr>
          <a:xfrm>
            <a:off x="1450163" y="1000813"/>
            <a:ext cx="6243665" cy="3688126"/>
          </a:xfrm>
          <a:prstGeom prst="rect">
            <a:avLst/>
          </a:prstGeom>
          <a:noFill/>
          <a:ln cap="flat" cmpd="sng" w="9525">
            <a:solidFill>
              <a:srgbClr val="B7B7B7"/>
            </a:solidFill>
            <a:prstDash val="solid"/>
            <a:round/>
            <a:headEnd len="sm" w="sm" type="none"/>
            <a:tailEnd len="sm" w="sm" type="none"/>
          </a:ln>
        </p:spPr>
      </p:pic>
      <p:sp>
        <p:nvSpPr>
          <p:cNvPr id="484" name="Google Shape;484;p53"/>
          <p:cNvSpPr/>
          <p:nvPr/>
        </p:nvSpPr>
        <p:spPr>
          <a:xfrm>
            <a:off x="1450175" y="1653500"/>
            <a:ext cx="1131900" cy="8214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86" name="Google Shape;486;p5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 Overview: Our Users</a:t>
            </a:r>
            <a:endParaRPr/>
          </a:p>
        </p:txBody>
      </p:sp>
      <p:sp>
        <p:nvSpPr>
          <p:cNvPr id="492" name="Google Shape;492;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93" name="Google Shape;493;p54"/>
          <p:cNvSpPr txBox="1"/>
          <p:nvPr/>
        </p:nvSpPr>
        <p:spPr>
          <a:xfrm>
            <a:off x="4891700" y="1152875"/>
            <a:ext cx="3795000" cy="3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494" name="Google Shape;494;p5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Audience → Overview</a:t>
            </a:r>
            <a:endParaRPr/>
          </a:p>
        </p:txBody>
      </p:sp>
      <p:pic>
        <p:nvPicPr>
          <p:cNvPr id="495" name="Google Shape;495;p54"/>
          <p:cNvPicPr preferRelativeResize="0"/>
          <p:nvPr/>
        </p:nvPicPr>
        <p:blipFill>
          <a:blip r:embed="rId3">
            <a:alphaModFix/>
          </a:blip>
          <a:stretch>
            <a:fillRect/>
          </a:stretch>
        </p:blipFill>
        <p:spPr>
          <a:xfrm>
            <a:off x="664250" y="980887"/>
            <a:ext cx="7815497" cy="3555999"/>
          </a:xfrm>
          <a:prstGeom prst="rect">
            <a:avLst/>
          </a:prstGeom>
          <a:noFill/>
          <a:ln cap="flat" cmpd="sng" w="9525">
            <a:solidFill>
              <a:srgbClr val="B7B7B7"/>
            </a:solidFill>
            <a:prstDash val="solid"/>
            <a:round/>
            <a:headEnd len="sm" w="sm" type="none"/>
            <a:tailEnd len="sm" w="sm" type="none"/>
          </a:ln>
        </p:spPr>
      </p:pic>
      <p:sp>
        <p:nvSpPr>
          <p:cNvPr id="496" name="Google Shape;496;p54"/>
          <p:cNvSpPr/>
          <p:nvPr/>
        </p:nvSpPr>
        <p:spPr>
          <a:xfrm>
            <a:off x="664250" y="1152875"/>
            <a:ext cx="1257000" cy="185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a:t>
            </a:r>
            <a:r>
              <a:rPr lang="en"/>
              <a:t>Audience Dimensions</a:t>
            </a:r>
            <a:endParaRPr/>
          </a:p>
        </p:txBody>
      </p:sp>
      <p:sp>
        <p:nvSpPr>
          <p:cNvPr id="502" name="Google Shape;502;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03" name="Google Shape;503;p5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solidFill>
                  <a:schemeClr val="dk1"/>
                </a:solidFill>
                <a:highlight>
                  <a:srgbClr val="F9CE16"/>
                </a:highlight>
              </a:rPr>
              <a:t>Workbook pg. 2</a:t>
            </a:r>
            <a:endParaRPr/>
          </a:p>
        </p:txBody>
      </p:sp>
      <p:pic>
        <p:nvPicPr>
          <p:cNvPr id="504" name="Google Shape;504;p55"/>
          <p:cNvPicPr preferRelativeResize="0"/>
          <p:nvPr/>
        </p:nvPicPr>
        <p:blipFill>
          <a:blip r:embed="rId3">
            <a:alphaModFix/>
          </a:blip>
          <a:stretch>
            <a:fillRect/>
          </a:stretch>
        </p:blipFill>
        <p:spPr>
          <a:xfrm>
            <a:off x="1962550" y="853063"/>
            <a:ext cx="1214790" cy="3809651"/>
          </a:xfrm>
          <a:prstGeom prst="rect">
            <a:avLst/>
          </a:prstGeom>
          <a:noFill/>
          <a:ln cap="flat" cmpd="sng" w="9525">
            <a:solidFill>
              <a:srgbClr val="B7B7B7"/>
            </a:solidFill>
            <a:prstDash val="solid"/>
            <a:round/>
            <a:headEnd len="sm" w="sm" type="none"/>
            <a:tailEnd len="sm" w="sm" type="none"/>
          </a:ln>
        </p:spPr>
      </p:pic>
      <p:sp>
        <p:nvSpPr>
          <p:cNvPr id="505" name="Google Shape;505;p55"/>
          <p:cNvSpPr txBox="1"/>
          <p:nvPr/>
        </p:nvSpPr>
        <p:spPr>
          <a:xfrm>
            <a:off x="5267000" y="1094500"/>
            <a:ext cx="279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Proxima Nova"/>
              <a:ea typeface="Proxima Nova"/>
              <a:cs typeface="Proxima Nova"/>
              <a:sym typeface="Proxima Nova"/>
            </a:endParaRPr>
          </a:p>
        </p:txBody>
      </p:sp>
      <p:sp>
        <p:nvSpPr>
          <p:cNvPr id="506" name="Google Shape;506;p55"/>
          <p:cNvSpPr txBox="1"/>
          <p:nvPr/>
        </p:nvSpPr>
        <p:spPr>
          <a:xfrm>
            <a:off x="4790850" y="2209225"/>
            <a:ext cx="1870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Age, gender</a:t>
            </a:r>
            <a:endParaRPr>
              <a:latin typeface="Proxima Nova"/>
              <a:ea typeface="Proxima Nova"/>
              <a:cs typeface="Proxima Nova"/>
              <a:sym typeface="Proxima Nova"/>
            </a:endParaRPr>
          </a:p>
        </p:txBody>
      </p:sp>
      <p:sp>
        <p:nvSpPr>
          <p:cNvPr id="507" name="Google Shape;507;p55"/>
          <p:cNvSpPr txBox="1"/>
          <p:nvPr/>
        </p:nvSpPr>
        <p:spPr>
          <a:xfrm>
            <a:off x="4790850" y="2663200"/>
            <a:ext cx="279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Language, location</a:t>
            </a:r>
            <a:endParaRPr>
              <a:latin typeface="Proxima Nova"/>
              <a:ea typeface="Proxima Nova"/>
              <a:cs typeface="Proxima Nova"/>
              <a:sym typeface="Proxima Nova"/>
            </a:endParaRPr>
          </a:p>
        </p:txBody>
      </p:sp>
      <p:sp>
        <p:nvSpPr>
          <p:cNvPr id="508" name="Google Shape;508;p55"/>
          <p:cNvSpPr txBox="1"/>
          <p:nvPr/>
        </p:nvSpPr>
        <p:spPr>
          <a:xfrm>
            <a:off x="4790850" y="3127750"/>
            <a:ext cx="279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Browser and operating system</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09" name="Google Shape;509;p55"/>
          <p:cNvSpPr txBox="1"/>
          <p:nvPr/>
        </p:nvSpPr>
        <p:spPr>
          <a:xfrm>
            <a:off x="4790850" y="3395500"/>
            <a:ext cx="396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Device (e.g., iPhone, iPad, Pixel 4, and others)</a:t>
            </a:r>
            <a:endParaRPr>
              <a:latin typeface="Proxima Nova"/>
              <a:ea typeface="Proxima Nova"/>
              <a:cs typeface="Proxima Nova"/>
              <a:sym typeface="Proxima Nova"/>
            </a:endParaRPr>
          </a:p>
        </p:txBody>
      </p:sp>
      <p:cxnSp>
        <p:nvCxnSpPr>
          <p:cNvPr id="510" name="Google Shape;510;p55"/>
          <p:cNvCxnSpPr>
            <a:endCxn id="506" idx="1"/>
          </p:cNvCxnSpPr>
          <p:nvPr/>
        </p:nvCxnSpPr>
        <p:spPr>
          <a:xfrm>
            <a:off x="2981250" y="2406025"/>
            <a:ext cx="1809600" cy="0"/>
          </a:xfrm>
          <a:prstGeom prst="straightConnector1">
            <a:avLst/>
          </a:prstGeom>
          <a:noFill/>
          <a:ln cap="flat" cmpd="sng" w="19050">
            <a:solidFill>
              <a:srgbClr val="6AA84F"/>
            </a:solidFill>
            <a:prstDash val="solid"/>
            <a:round/>
            <a:headEnd len="med" w="med" type="triangle"/>
            <a:tailEnd len="med" w="med" type="none"/>
          </a:ln>
        </p:spPr>
      </p:cxnSp>
      <p:cxnSp>
        <p:nvCxnSpPr>
          <p:cNvPr id="511" name="Google Shape;511;p55"/>
          <p:cNvCxnSpPr>
            <a:endCxn id="507" idx="1"/>
          </p:cNvCxnSpPr>
          <p:nvPr/>
        </p:nvCxnSpPr>
        <p:spPr>
          <a:xfrm flipH="1" rot="10800000">
            <a:off x="2566650" y="2860000"/>
            <a:ext cx="2224200" cy="3300"/>
          </a:xfrm>
          <a:prstGeom prst="straightConnector1">
            <a:avLst/>
          </a:prstGeom>
          <a:noFill/>
          <a:ln cap="flat" cmpd="sng" w="19050">
            <a:solidFill>
              <a:srgbClr val="6AA84F"/>
            </a:solidFill>
            <a:prstDash val="solid"/>
            <a:round/>
            <a:headEnd len="med" w="med" type="triangle"/>
            <a:tailEnd len="med" w="med" type="none"/>
          </a:ln>
        </p:spPr>
      </p:cxnSp>
      <p:cxnSp>
        <p:nvCxnSpPr>
          <p:cNvPr id="512" name="Google Shape;512;p55"/>
          <p:cNvCxnSpPr>
            <a:endCxn id="508" idx="1"/>
          </p:cNvCxnSpPr>
          <p:nvPr/>
        </p:nvCxnSpPr>
        <p:spPr>
          <a:xfrm flipH="1" rot="10800000">
            <a:off x="2870850" y="3324550"/>
            <a:ext cx="1920000" cy="8100"/>
          </a:xfrm>
          <a:prstGeom prst="straightConnector1">
            <a:avLst/>
          </a:prstGeom>
          <a:noFill/>
          <a:ln cap="flat" cmpd="sng" w="19050">
            <a:solidFill>
              <a:srgbClr val="6AA84F"/>
            </a:solidFill>
            <a:prstDash val="solid"/>
            <a:round/>
            <a:headEnd len="med" w="med" type="triangle"/>
            <a:tailEnd len="med" w="med" type="none"/>
          </a:ln>
        </p:spPr>
      </p:cxnSp>
      <p:cxnSp>
        <p:nvCxnSpPr>
          <p:cNvPr id="513" name="Google Shape;513;p55"/>
          <p:cNvCxnSpPr>
            <a:endCxn id="509" idx="1"/>
          </p:cNvCxnSpPr>
          <p:nvPr/>
        </p:nvCxnSpPr>
        <p:spPr>
          <a:xfrm>
            <a:off x="2631450" y="3592300"/>
            <a:ext cx="2159400" cy="0"/>
          </a:xfrm>
          <a:prstGeom prst="straightConnector1">
            <a:avLst/>
          </a:prstGeom>
          <a:noFill/>
          <a:ln cap="flat" cmpd="sng" w="19050">
            <a:solidFill>
              <a:srgbClr val="6AA84F"/>
            </a:solidFill>
            <a:prstDash val="solid"/>
            <a:round/>
            <a:headEnd len="med" w="med" type="triangle"/>
            <a:tailEnd len="med" w="med" type="none"/>
          </a:ln>
        </p:spPr>
      </p:cxnSp>
      <p:grpSp>
        <p:nvGrpSpPr>
          <p:cNvPr id="514" name="Google Shape;514;p55"/>
          <p:cNvGrpSpPr/>
          <p:nvPr/>
        </p:nvGrpSpPr>
        <p:grpSpPr>
          <a:xfrm>
            <a:off x="7832500" y="226675"/>
            <a:ext cx="927000" cy="927000"/>
            <a:chOff x="916150" y="2075225"/>
            <a:chExt cx="927000" cy="927000"/>
          </a:xfrm>
        </p:grpSpPr>
        <p:sp>
          <p:nvSpPr>
            <p:cNvPr id="515" name="Google Shape;515;p55"/>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16" name="Google Shape;516;p55"/>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a:t>
            </a:r>
            <a:r>
              <a:rPr lang="en"/>
              <a:t> Metrics</a:t>
            </a:r>
            <a:endParaRPr/>
          </a:p>
        </p:txBody>
      </p:sp>
      <p:sp>
        <p:nvSpPr>
          <p:cNvPr id="522" name="Google Shape;522;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523" name="Google Shape;523;p56"/>
          <p:cNvPicPr preferRelativeResize="0"/>
          <p:nvPr/>
        </p:nvPicPr>
        <p:blipFill rotWithShape="1">
          <a:blip r:embed="rId3">
            <a:alphaModFix/>
          </a:blip>
          <a:srcRect b="8029" l="502" r="897" t="6915"/>
          <a:stretch/>
        </p:blipFill>
        <p:spPr>
          <a:xfrm>
            <a:off x="542900" y="1226525"/>
            <a:ext cx="8069500" cy="697000"/>
          </a:xfrm>
          <a:prstGeom prst="rect">
            <a:avLst/>
          </a:prstGeom>
          <a:noFill/>
          <a:ln cap="flat" cmpd="sng" w="9525">
            <a:solidFill>
              <a:srgbClr val="B7B7B7"/>
            </a:solidFill>
            <a:prstDash val="solid"/>
            <a:round/>
            <a:headEnd len="sm" w="sm" type="none"/>
            <a:tailEnd len="sm" w="sm" type="none"/>
          </a:ln>
        </p:spPr>
      </p:pic>
      <p:sp>
        <p:nvSpPr>
          <p:cNvPr id="524" name="Google Shape;524;p56"/>
          <p:cNvSpPr txBox="1"/>
          <p:nvPr/>
        </p:nvSpPr>
        <p:spPr>
          <a:xfrm>
            <a:off x="335475" y="2633425"/>
            <a:ext cx="1201200" cy="9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People who visit the site within a date range.</a:t>
            </a:r>
            <a:endParaRPr sz="1100">
              <a:latin typeface="Proxima Nova"/>
              <a:ea typeface="Proxima Nova"/>
              <a:cs typeface="Proxima Nova"/>
              <a:sym typeface="Proxima Nova"/>
            </a:endParaRPr>
          </a:p>
        </p:txBody>
      </p:sp>
      <p:sp>
        <p:nvSpPr>
          <p:cNvPr id="525" name="Google Shape;525;p56"/>
          <p:cNvSpPr txBox="1"/>
          <p:nvPr/>
        </p:nvSpPr>
        <p:spPr>
          <a:xfrm>
            <a:off x="1282025" y="3592974"/>
            <a:ext cx="10590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First-time users within a date range.</a:t>
            </a:r>
            <a:endParaRPr sz="1100">
              <a:latin typeface="Proxima Nova"/>
              <a:ea typeface="Proxima Nova"/>
              <a:cs typeface="Proxima Nova"/>
              <a:sym typeface="Proxima Nova"/>
            </a:endParaRPr>
          </a:p>
        </p:txBody>
      </p:sp>
      <p:sp>
        <p:nvSpPr>
          <p:cNvPr id="526" name="Google Shape;526;p56"/>
          <p:cNvSpPr txBox="1"/>
          <p:nvPr/>
        </p:nvSpPr>
        <p:spPr>
          <a:xfrm>
            <a:off x="2220175" y="2633425"/>
            <a:ext cx="12012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time a user is active on a website within a date range.</a:t>
            </a:r>
            <a:endParaRPr sz="1100">
              <a:latin typeface="Proxima Nova"/>
              <a:ea typeface="Proxima Nova"/>
              <a:cs typeface="Proxima Nova"/>
              <a:sym typeface="Proxima Nova"/>
            </a:endParaRPr>
          </a:p>
        </p:txBody>
      </p:sp>
      <p:sp>
        <p:nvSpPr>
          <p:cNvPr id="527" name="Google Shape;527;p56"/>
          <p:cNvSpPr txBox="1"/>
          <p:nvPr/>
        </p:nvSpPr>
        <p:spPr>
          <a:xfrm>
            <a:off x="3005700" y="3592975"/>
            <a:ext cx="13899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Percentage of time people arrive at the website and leave </a:t>
            </a:r>
            <a:r>
              <a:rPr lang="en" sz="1100">
                <a:latin typeface="Proxima Nova"/>
                <a:ea typeface="Proxima Nova"/>
                <a:cs typeface="Proxima Nova"/>
                <a:sym typeface="Proxima Nova"/>
              </a:rPr>
              <a:t>immediately.</a:t>
            </a:r>
            <a:endParaRPr sz="1100">
              <a:latin typeface="Proxima Nova"/>
              <a:ea typeface="Proxima Nova"/>
              <a:cs typeface="Proxima Nova"/>
              <a:sym typeface="Proxima Nova"/>
            </a:endParaRPr>
          </a:p>
        </p:txBody>
      </p:sp>
      <p:sp>
        <p:nvSpPr>
          <p:cNvPr id="528" name="Google Shape;528;p56"/>
          <p:cNvSpPr txBox="1"/>
          <p:nvPr/>
        </p:nvSpPr>
        <p:spPr>
          <a:xfrm>
            <a:off x="3971400" y="2696475"/>
            <a:ext cx="12012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Average pages a user views per session.</a:t>
            </a:r>
            <a:endParaRPr sz="1100">
              <a:latin typeface="Proxima Nova"/>
              <a:ea typeface="Proxima Nova"/>
              <a:cs typeface="Proxima Nova"/>
              <a:sym typeface="Proxima Nova"/>
            </a:endParaRPr>
          </a:p>
        </p:txBody>
      </p:sp>
      <p:sp>
        <p:nvSpPr>
          <p:cNvPr id="529" name="Google Shape;529;p56"/>
          <p:cNvSpPr txBox="1"/>
          <p:nvPr/>
        </p:nvSpPr>
        <p:spPr>
          <a:xfrm>
            <a:off x="4937000" y="3592975"/>
            <a:ext cx="13899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Average amount of time a user spends on your website.</a:t>
            </a:r>
            <a:endParaRPr sz="1100">
              <a:latin typeface="Proxima Nova"/>
              <a:ea typeface="Proxima Nova"/>
              <a:cs typeface="Proxima Nova"/>
              <a:sym typeface="Proxima Nova"/>
            </a:endParaRPr>
          </a:p>
        </p:txBody>
      </p:sp>
      <p:cxnSp>
        <p:nvCxnSpPr>
          <p:cNvPr id="530" name="Google Shape;530;p56"/>
          <p:cNvCxnSpPr/>
          <p:nvPr/>
        </p:nvCxnSpPr>
        <p:spPr>
          <a:xfrm>
            <a:off x="936075" y="2052625"/>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531" name="Google Shape;531;p56"/>
          <p:cNvCxnSpPr/>
          <p:nvPr/>
        </p:nvCxnSpPr>
        <p:spPr>
          <a:xfrm>
            <a:off x="1811525" y="2052625"/>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532" name="Google Shape;532;p56"/>
          <p:cNvCxnSpPr/>
          <p:nvPr/>
        </p:nvCxnSpPr>
        <p:spPr>
          <a:xfrm>
            <a:off x="2789450" y="2052625"/>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533" name="Google Shape;533;p56"/>
          <p:cNvCxnSpPr/>
          <p:nvPr/>
        </p:nvCxnSpPr>
        <p:spPr>
          <a:xfrm>
            <a:off x="3673375" y="2052625"/>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534" name="Google Shape;534;p56"/>
          <p:cNvCxnSpPr/>
          <p:nvPr/>
        </p:nvCxnSpPr>
        <p:spPr>
          <a:xfrm>
            <a:off x="4572000" y="2052625"/>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535" name="Google Shape;535;p56"/>
          <p:cNvCxnSpPr/>
          <p:nvPr/>
        </p:nvCxnSpPr>
        <p:spPr>
          <a:xfrm>
            <a:off x="5624600" y="2052625"/>
            <a:ext cx="14700" cy="1564800"/>
          </a:xfrm>
          <a:prstGeom prst="straightConnector1">
            <a:avLst/>
          </a:prstGeom>
          <a:noFill/>
          <a:ln cap="flat" cmpd="sng" w="19050">
            <a:solidFill>
              <a:srgbClr val="3C78D8"/>
            </a:solidFill>
            <a:prstDash val="solid"/>
            <a:round/>
            <a:headEnd len="med" w="med" type="triangle"/>
            <a:tailEnd len="med" w="med" type="none"/>
          </a:ln>
        </p:spPr>
      </p:cxnSp>
      <p:grpSp>
        <p:nvGrpSpPr>
          <p:cNvPr id="536" name="Google Shape;536;p56"/>
          <p:cNvGrpSpPr/>
          <p:nvPr/>
        </p:nvGrpSpPr>
        <p:grpSpPr>
          <a:xfrm>
            <a:off x="7832500" y="226675"/>
            <a:ext cx="927000" cy="927000"/>
            <a:chOff x="916150" y="2075225"/>
            <a:chExt cx="927000" cy="927000"/>
          </a:xfrm>
        </p:grpSpPr>
        <p:sp>
          <p:nvSpPr>
            <p:cNvPr id="537" name="Google Shape;537;p5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38" name="Google Shape;538;p5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539" name="Google Shape;539;p5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7"/>
          <p:cNvSpPr txBox="1"/>
          <p:nvPr>
            <p:ph idx="1" type="body"/>
          </p:nvPr>
        </p:nvSpPr>
        <p:spPr>
          <a:xfrm>
            <a:off x="457200" y="1371600"/>
            <a:ext cx="38412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five m</a:t>
            </a:r>
            <a:r>
              <a:rPr lang="en"/>
              <a:t>inutes</a:t>
            </a:r>
            <a:r>
              <a:rPr lang="en"/>
              <a:t> to learn something about our users. </a:t>
            </a:r>
            <a:endParaRPr/>
          </a:p>
          <a:p>
            <a:pPr indent="0" lvl="0" marL="0" rtl="0" algn="l">
              <a:spcBef>
                <a:spcPts val="1600"/>
              </a:spcBef>
              <a:spcAft>
                <a:spcPts val="0"/>
              </a:spcAft>
              <a:buNone/>
            </a:pPr>
            <a:r>
              <a:rPr lang="en"/>
              <a:t>Be prepared to share your insight. </a:t>
            </a:r>
            <a:endParaRPr/>
          </a:p>
          <a:p>
            <a:pPr indent="0" lvl="0" marL="0" rtl="0" algn="l">
              <a:spcBef>
                <a:spcPts val="1600"/>
              </a:spcBef>
              <a:spcAft>
                <a:spcPts val="0"/>
              </a:spcAft>
              <a:buClr>
                <a:schemeClr val="dk1"/>
              </a:buClr>
              <a:buSzPts val="1100"/>
              <a:buFont typeface="Arial"/>
              <a:buNone/>
            </a:pPr>
            <a:r>
              <a:t/>
            </a:r>
            <a:endParaRPr b="1"/>
          </a:p>
          <a:p>
            <a:pPr indent="0" lvl="0" marL="0" rtl="0" algn="l">
              <a:spcBef>
                <a:spcPts val="1600"/>
              </a:spcBef>
              <a:spcAft>
                <a:spcPts val="1600"/>
              </a:spcAft>
              <a:buNone/>
            </a:pPr>
            <a:r>
              <a:t/>
            </a:r>
            <a:endParaRPr/>
          </a:p>
        </p:txBody>
      </p:sp>
      <p:sp>
        <p:nvSpPr>
          <p:cNvPr id="545" name="Google Shape;545;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They?</a:t>
            </a:r>
            <a:endParaRPr/>
          </a:p>
        </p:txBody>
      </p:sp>
      <p:sp>
        <p:nvSpPr>
          <p:cNvPr id="546" name="Google Shape;546;p5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47" name="Google Shape;547;p5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48" name="Google Shape;548;p5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49" name="Google Shape;549;p5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550" name="Google Shape;550;p57"/>
          <p:cNvSpPr/>
          <p:nvPr/>
        </p:nvSpPr>
        <p:spPr>
          <a:xfrm>
            <a:off x="5588150" y="1467538"/>
            <a:ext cx="2372100" cy="692400"/>
          </a:xfrm>
          <a:prstGeom prst="wedgeRoundRectCallout">
            <a:avLst>
              <a:gd fmla="val 62155" name="adj1"/>
              <a:gd fmla="val 22742"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“Our users are …”</a:t>
            </a:r>
            <a:endParaRPr b="1" sz="1800">
              <a:solidFill>
                <a:srgbClr val="FFFFFF"/>
              </a:solidFill>
              <a:latin typeface="Proxima Nova"/>
              <a:ea typeface="Proxima Nova"/>
              <a:cs typeface="Proxima Nova"/>
              <a:sym typeface="Proxima Nova"/>
            </a:endParaRPr>
          </a:p>
        </p:txBody>
      </p:sp>
      <p:sp>
        <p:nvSpPr>
          <p:cNvPr id="551" name="Google Shape;551;p57"/>
          <p:cNvSpPr/>
          <p:nvPr/>
        </p:nvSpPr>
        <p:spPr>
          <a:xfrm>
            <a:off x="4766925" y="2444875"/>
            <a:ext cx="2372100" cy="839700"/>
          </a:xfrm>
          <a:prstGeom prst="wedgeRoundRectCallout">
            <a:avLst>
              <a:gd fmla="val -69866" name="adj1"/>
              <a:gd fmla="val 22927"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“Our users use …”</a:t>
            </a:r>
            <a:endParaRPr b="1" sz="1800">
              <a:solidFill>
                <a:srgbClr val="FFFFFF"/>
              </a:solidFill>
              <a:latin typeface="Proxima Nova"/>
              <a:ea typeface="Proxima Nova"/>
              <a:cs typeface="Proxima Nova"/>
              <a:sym typeface="Proxima Nova"/>
            </a:endParaRPr>
          </a:p>
        </p:txBody>
      </p:sp>
      <p:grpSp>
        <p:nvGrpSpPr>
          <p:cNvPr id="552" name="Google Shape;552;p57"/>
          <p:cNvGrpSpPr/>
          <p:nvPr/>
        </p:nvGrpSpPr>
        <p:grpSpPr>
          <a:xfrm>
            <a:off x="7631600" y="540550"/>
            <a:ext cx="927000" cy="927000"/>
            <a:chOff x="916150" y="2075225"/>
            <a:chExt cx="927000" cy="927000"/>
          </a:xfrm>
        </p:grpSpPr>
        <p:sp>
          <p:nvSpPr>
            <p:cNvPr id="553" name="Google Shape;553;p57"/>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54" name="Google Shape;554;p57"/>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 name="Shape 558"/>
        <p:cNvGrpSpPr/>
        <p:nvPr/>
      </p:nvGrpSpPr>
      <p:grpSpPr>
        <a:xfrm>
          <a:off x="0" y="0"/>
          <a:ext cx="0" cy="0"/>
          <a:chOff x="0" y="0"/>
          <a:chExt cx="0" cy="0"/>
        </a:xfrm>
      </p:grpSpPr>
      <p:sp>
        <p:nvSpPr>
          <p:cNvPr id="559" name="Google Shape;559;p58"/>
          <p:cNvSpPr txBox="1"/>
          <p:nvPr>
            <p:ph idx="1" type="body"/>
          </p:nvPr>
        </p:nvSpPr>
        <p:spPr>
          <a:xfrm>
            <a:off x="979500" y="985200"/>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Prompt students to follow along on their own computers.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In this </a:t>
            </a:r>
            <a:r>
              <a:rPr b="1" lang="en" sz="1400">
                <a:solidFill>
                  <a:schemeClr val="dk1"/>
                </a:solidFill>
              </a:rPr>
              <a:t>10-minute </a:t>
            </a:r>
            <a:r>
              <a:rPr lang="en" sz="1400">
                <a:solidFill>
                  <a:schemeClr val="dk1"/>
                </a:solidFill>
              </a:rPr>
              <a:t>walk-through, you need to cover: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to access the report.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big picture of what students can learn.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dimensions (focus on “Channels” and “Source/Medium” under “All Traffic”).</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metrics.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t>Y</a:t>
            </a:r>
            <a:r>
              <a:rPr lang="en" sz="1400"/>
              <a:t>ou can stop sharing the deck and navigate back to Google Analytics. The next slide you should share is the activity.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slides between this and the activity are mainly for students to reference post-course when they receive this deck as a PDF file. </a:t>
            </a:r>
            <a:r>
              <a:rPr lang="en" sz="1400"/>
              <a:t>Edit as needed following the </a:t>
            </a:r>
            <a:r>
              <a:rPr lang="en" sz="1400">
                <a:highlight>
                  <a:srgbClr val="F9CE16"/>
                </a:highlight>
              </a:rPr>
              <a:t>“Customize it!”</a:t>
            </a:r>
            <a:r>
              <a:rPr lang="en" sz="1400"/>
              <a:t> directions.</a:t>
            </a:r>
            <a:endParaRPr sz="1400"/>
          </a:p>
        </p:txBody>
      </p:sp>
      <p:sp>
        <p:nvSpPr>
          <p:cNvPr id="560" name="Google Shape;560;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1" name="Google Shape;561;p58"/>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a:t>
            </a:r>
            <a:r>
              <a:rPr lang="en"/>
              <a:t> </a:t>
            </a:r>
            <a:r>
              <a:rPr lang="en"/>
              <a:t>Guided Walk-Throug</a:t>
            </a:r>
            <a:r>
              <a:rPr lang="en"/>
              <a:t>h</a:t>
            </a:r>
            <a:endParaRPr/>
          </a:p>
        </p:txBody>
      </p:sp>
      <p:sp>
        <p:nvSpPr>
          <p:cNvPr id="562" name="Google Shape;562;p58"/>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a:t>
            </a:r>
            <a:r>
              <a:rPr lang="en"/>
              <a:t> Overview: How Users Get to Our Site</a:t>
            </a:r>
            <a:endParaRPr/>
          </a:p>
        </p:txBody>
      </p:sp>
      <p:sp>
        <p:nvSpPr>
          <p:cNvPr id="568" name="Google Shape;568;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69" name="Google Shape;569;p5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Acquisition → Overview</a:t>
            </a:r>
            <a:endParaRPr/>
          </a:p>
        </p:txBody>
      </p:sp>
      <p:pic>
        <p:nvPicPr>
          <p:cNvPr id="570" name="Google Shape;570;p59"/>
          <p:cNvPicPr preferRelativeResize="0"/>
          <p:nvPr/>
        </p:nvPicPr>
        <p:blipFill>
          <a:blip r:embed="rId3">
            <a:alphaModFix/>
          </a:blip>
          <a:stretch>
            <a:fillRect/>
          </a:stretch>
        </p:blipFill>
        <p:spPr>
          <a:xfrm>
            <a:off x="1178350" y="976350"/>
            <a:ext cx="6787308" cy="3383999"/>
          </a:xfrm>
          <a:prstGeom prst="rect">
            <a:avLst/>
          </a:prstGeom>
          <a:noFill/>
          <a:ln cap="flat" cmpd="sng" w="9525">
            <a:solidFill>
              <a:srgbClr val="B7B7B7"/>
            </a:solidFill>
            <a:prstDash val="solid"/>
            <a:round/>
            <a:headEnd len="sm" w="sm" type="none"/>
            <a:tailEnd len="sm" w="sm" type="none"/>
          </a:ln>
        </p:spPr>
      </p:pic>
      <p:sp>
        <p:nvSpPr>
          <p:cNvPr id="571" name="Google Shape;571;p59"/>
          <p:cNvSpPr/>
          <p:nvPr/>
        </p:nvSpPr>
        <p:spPr>
          <a:xfrm>
            <a:off x="1178350" y="2248000"/>
            <a:ext cx="1326000" cy="1593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 </a:t>
            </a:r>
            <a:r>
              <a:rPr lang="en"/>
              <a:t>Dimensions</a:t>
            </a:r>
            <a:r>
              <a:rPr lang="en"/>
              <a:t> </a:t>
            </a:r>
            <a:endParaRPr/>
          </a:p>
        </p:txBody>
      </p:sp>
      <p:sp>
        <p:nvSpPr>
          <p:cNvPr id="577" name="Google Shape;577;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78" name="Google Shape;578;p60"/>
          <p:cNvSpPr txBox="1"/>
          <p:nvPr/>
        </p:nvSpPr>
        <p:spPr>
          <a:xfrm>
            <a:off x="4961975" y="1956500"/>
            <a:ext cx="34392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Broad channels users come from (e.g., social, organic search, and others)</a:t>
            </a:r>
            <a:endParaRPr>
              <a:latin typeface="Proxima Nova"/>
              <a:ea typeface="Proxima Nova"/>
              <a:cs typeface="Proxima Nova"/>
              <a:sym typeface="Proxima Nova"/>
            </a:endParaRPr>
          </a:p>
        </p:txBody>
      </p:sp>
      <p:sp>
        <p:nvSpPr>
          <p:cNvPr id="579" name="Google Shape;579;p60"/>
          <p:cNvSpPr txBox="1"/>
          <p:nvPr/>
        </p:nvSpPr>
        <p:spPr>
          <a:xfrm>
            <a:off x="4961975" y="2635138"/>
            <a:ext cx="3439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The specific website users came from </a:t>
            </a:r>
            <a:endParaRPr>
              <a:latin typeface="Proxima Nova"/>
              <a:ea typeface="Proxima Nova"/>
              <a:cs typeface="Proxima Nova"/>
              <a:sym typeface="Proxima Nova"/>
            </a:endParaRPr>
          </a:p>
        </p:txBody>
      </p:sp>
      <p:pic>
        <p:nvPicPr>
          <p:cNvPr id="580" name="Google Shape;580;p60"/>
          <p:cNvPicPr preferRelativeResize="0"/>
          <p:nvPr/>
        </p:nvPicPr>
        <p:blipFill>
          <a:blip r:embed="rId3">
            <a:alphaModFix/>
          </a:blip>
          <a:stretch>
            <a:fillRect/>
          </a:stretch>
        </p:blipFill>
        <p:spPr>
          <a:xfrm>
            <a:off x="1033825" y="1123750"/>
            <a:ext cx="2420350" cy="3416399"/>
          </a:xfrm>
          <a:prstGeom prst="rect">
            <a:avLst/>
          </a:prstGeom>
          <a:noFill/>
          <a:ln cap="flat" cmpd="sng" w="9525">
            <a:solidFill>
              <a:srgbClr val="B7B7B7"/>
            </a:solidFill>
            <a:prstDash val="solid"/>
            <a:round/>
            <a:headEnd len="sm" w="sm" type="none"/>
            <a:tailEnd len="sm" w="sm" type="none"/>
          </a:ln>
        </p:spPr>
      </p:pic>
      <p:cxnSp>
        <p:nvCxnSpPr>
          <p:cNvPr id="581" name="Google Shape;581;p60"/>
          <p:cNvCxnSpPr/>
          <p:nvPr/>
        </p:nvCxnSpPr>
        <p:spPr>
          <a:xfrm>
            <a:off x="3069124" y="2208500"/>
            <a:ext cx="1846200" cy="0"/>
          </a:xfrm>
          <a:prstGeom prst="straightConnector1">
            <a:avLst/>
          </a:prstGeom>
          <a:noFill/>
          <a:ln cap="flat" cmpd="sng" w="19050">
            <a:solidFill>
              <a:srgbClr val="6AA84F"/>
            </a:solidFill>
            <a:prstDash val="solid"/>
            <a:round/>
            <a:headEnd len="med" w="med" type="triangle"/>
            <a:tailEnd len="med" w="med" type="none"/>
          </a:ln>
        </p:spPr>
      </p:cxnSp>
      <p:cxnSp>
        <p:nvCxnSpPr>
          <p:cNvPr id="582" name="Google Shape;582;p60"/>
          <p:cNvCxnSpPr/>
          <p:nvPr/>
        </p:nvCxnSpPr>
        <p:spPr>
          <a:xfrm>
            <a:off x="3069124" y="2831950"/>
            <a:ext cx="1846200" cy="0"/>
          </a:xfrm>
          <a:prstGeom prst="straightConnector1">
            <a:avLst/>
          </a:prstGeom>
          <a:noFill/>
          <a:ln cap="flat" cmpd="sng" w="19050">
            <a:solidFill>
              <a:srgbClr val="6AA84F"/>
            </a:solidFill>
            <a:prstDash val="solid"/>
            <a:round/>
            <a:headEnd len="med" w="med" type="triangle"/>
            <a:tailEnd len="med" w="med" type="none"/>
          </a:ln>
        </p:spPr>
      </p:cxnSp>
      <p:grpSp>
        <p:nvGrpSpPr>
          <p:cNvPr id="583" name="Google Shape;583;p60"/>
          <p:cNvGrpSpPr/>
          <p:nvPr/>
        </p:nvGrpSpPr>
        <p:grpSpPr>
          <a:xfrm>
            <a:off x="7832500" y="226675"/>
            <a:ext cx="927000" cy="927000"/>
            <a:chOff x="916150" y="2075225"/>
            <a:chExt cx="927000" cy="927000"/>
          </a:xfrm>
        </p:grpSpPr>
        <p:sp>
          <p:nvSpPr>
            <p:cNvPr id="584" name="Google Shape;584;p6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85" name="Google Shape;585;p6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a:t>
            </a:r>
            <a:r>
              <a:rPr lang="en"/>
              <a:t> Metrics</a:t>
            </a:r>
            <a:endParaRPr/>
          </a:p>
        </p:txBody>
      </p:sp>
      <p:sp>
        <p:nvSpPr>
          <p:cNvPr id="591" name="Google Shape;591;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592" name="Google Shape;592;p61"/>
          <p:cNvGrpSpPr/>
          <p:nvPr/>
        </p:nvGrpSpPr>
        <p:grpSpPr>
          <a:xfrm>
            <a:off x="7832500" y="226675"/>
            <a:ext cx="927000" cy="927000"/>
            <a:chOff x="916150" y="2075225"/>
            <a:chExt cx="927000" cy="927000"/>
          </a:xfrm>
        </p:grpSpPr>
        <p:sp>
          <p:nvSpPr>
            <p:cNvPr id="593" name="Google Shape;593;p6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94" name="Google Shape;594;p6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595" name="Google Shape;595;p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596" name="Google Shape;596;p61"/>
          <p:cNvPicPr preferRelativeResize="0"/>
          <p:nvPr/>
        </p:nvPicPr>
        <p:blipFill rotWithShape="1">
          <a:blip r:embed="rId3">
            <a:alphaModFix/>
          </a:blip>
          <a:srcRect b="8029" l="502" r="897" t="6915"/>
          <a:stretch/>
        </p:blipFill>
        <p:spPr>
          <a:xfrm>
            <a:off x="542900" y="1226525"/>
            <a:ext cx="8069500" cy="697000"/>
          </a:xfrm>
          <a:prstGeom prst="rect">
            <a:avLst/>
          </a:prstGeom>
          <a:noFill/>
          <a:ln cap="flat" cmpd="sng" w="9525">
            <a:solidFill>
              <a:srgbClr val="B7B7B7"/>
            </a:solidFill>
            <a:prstDash val="solid"/>
            <a:round/>
            <a:headEnd len="sm" w="sm" type="none"/>
            <a:tailEnd len="sm" w="sm" type="none"/>
          </a:ln>
        </p:spPr>
      </p:pic>
      <p:sp>
        <p:nvSpPr>
          <p:cNvPr id="597" name="Google Shape;597;p61"/>
          <p:cNvSpPr txBox="1"/>
          <p:nvPr/>
        </p:nvSpPr>
        <p:spPr>
          <a:xfrm>
            <a:off x="335475" y="2633425"/>
            <a:ext cx="1201200" cy="9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People who visit the site within a date range.</a:t>
            </a:r>
            <a:endParaRPr sz="1100">
              <a:latin typeface="Proxima Nova"/>
              <a:ea typeface="Proxima Nova"/>
              <a:cs typeface="Proxima Nova"/>
              <a:sym typeface="Proxima Nova"/>
            </a:endParaRPr>
          </a:p>
        </p:txBody>
      </p:sp>
      <p:sp>
        <p:nvSpPr>
          <p:cNvPr id="598" name="Google Shape;598;p61"/>
          <p:cNvSpPr txBox="1"/>
          <p:nvPr/>
        </p:nvSpPr>
        <p:spPr>
          <a:xfrm>
            <a:off x="1282025" y="3592974"/>
            <a:ext cx="10590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First-time users within a date range.</a:t>
            </a:r>
            <a:endParaRPr sz="1100">
              <a:latin typeface="Proxima Nova"/>
              <a:ea typeface="Proxima Nova"/>
              <a:cs typeface="Proxima Nova"/>
              <a:sym typeface="Proxima Nova"/>
            </a:endParaRPr>
          </a:p>
        </p:txBody>
      </p:sp>
      <p:sp>
        <p:nvSpPr>
          <p:cNvPr id="599" name="Google Shape;599;p61"/>
          <p:cNvSpPr txBox="1"/>
          <p:nvPr/>
        </p:nvSpPr>
        <p:spPr>
          <a:xfrm>
            <a:off x="2220175" y="2633425"/>
            <a:ext cx="12012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time a user is active on a website within a date range.</a:t>
            </a:r>
            <a:endParaRPr sz="1100">
              <a:latin typeface="Proxima Nova"/>
              <a:ea typeface="Proxima Nova"/>
              <a:cs typeface="Proxima Nova"/>
              <a:sym typeface="Proxima Nova"/>
            </a:endParaRPr>
          </a:p>
        </p:txBody>
      </p:sp>
      <p:sp>
        <p:nvSpPr>
          <p:cNvPr id="600" name="Google Shape;600;p61"/>
          <p:cNvSpPr txBox="1"/>
          <p:nvPr/>
        </p:nvSpPr>
        <p:spPr>
          <a:xfrm>
            <a:off x="3005700" y="3592975"/>
            <a:ext cx="13899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Percentage of time people arrive at the website and leave immediately.</a:t>
            </a:r>
            <a:endParaRPr sz="1100">
              <a:latin typeface="Proxima Nova"/>
              <a:ea typeface="Proxima Nova"/>
              <a:cs typeface="Proxima Nova"/>
              <a:sym typeface="Proxima Nova"/>
            </a:endParaRPr>
          </a:p>
        </p:txBody>
      </p:sp>
      <p:sp>
        <p:nvSpPr>
          <p:cNvPr id="601" name="Google Shape;601;p61"/>
          <p:cNvSpPr txBox="1"/>
          <p:nvPr/>
        </p:nvSpPr>
        <p:spPr>
          <a:xfrm>
            <a:off x="3971400" y="2696475"/>
            <a:ext cx="12012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Average pages a user views per session.</a:t>
            </a:r>
            <a:endParaRPr sz="1100">
              <a:latin typeface="Proxima Nova"/>
              <a:ea typeface="Proxima Nova"/>
              <a:cs typeface="Proxima Nova"/>
              <a:sym typeface="Proxima Nova"/>
            </a:endParaRPr>
          </a:p>
        </p:txBody>
      </p:sp>
      <p:sp>
        <p:nvSpPr>
          <p:cNvPr id="602" name="Google Shape;602;p61"/>
          <p:cNvSpPr txBox="1"/>
          <p:nvPr/>
        </p:nvSpPr>
        <p:spPr>
          <a:xfrm>
            <a:off x="4937000" y="3592975"/>
            <a:ext cx="1389900" cy="9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Average amount of time a user spends on your website.</a:t>
            </a:r>
            <a:endParaRPr sz="1100">
              <a:latin typeface="Proxima Nova"/>
              <a:ea typeface="Proxima Nova"/>
              <a:cs typeface="Proxima Nova"/>
              <a:sym typeface="Proxima Nova"/>
            </a:endParaRPr>
          </a:p>
        </p:txBody>
      </p:sp>
      <p:cxnSp>
        <p:nvCxnSpPr>
          <p:cNvPr id="603" name="Google Shape;603;p61"/>
          <p:cNvCxnSpPr/>
          <p:nvPr/>
        </p:nvCxnSpPr>
        <p:spPr>
          <a:xfrm>
            <a:off x="1811525" y="2052625"/>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604" name="Google Shape;604;p61"/>
          <p:cNvCxnSpPr/>
          <p:nvPr/>
        </p:nvCxnSpPr>
        <p:spPr>
          <a:xfrm>
            <a:off x="2789450" y="2052625"/>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605" name="Google Shape;605;p61"/>
          <p:cNvCxnSpPr/>
          <p:nvPr/>
        </p:nvCxnSpPr>
        <p:spPr>
          <a:xfrm>
            <a:off x="3673375" y="2052625"/>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606" name="Google Shape;606;p61"/>
          <p:cNvCxnSpPr/>
          <p:nvPr/>
        </p:nvCxnSpPr>
        <p:spPr>
          <a:xfrm>
            <a:off x="4572000" y="2052625"/>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607" name="Google Shape;607;p61"/>
          <p:cNvCxnSpPr/>
          <p:nvPr/>
        </p:nvCxnSpPr>
        <p:spPr>
          <a:xfrm>
            <a:off x="5624600" y="2052625"/>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608" name="Google Shape;608;p61"/>
          <p:cNvCxnSpPr/>
          <p:nvPr/>
        </p:nvCxnSpPr>
        <p:spPr>
          <a:xfrm>
            <a:off x="936075" y="2052625"/>
            <a:ext cx="0" cy="580800"/>
          </a:xfrm>
          <a:prstGeom prst="straightConnector1">
            <a:avLst/>
          </a:prstGeom>
          <a:noFill/>
          <a:ln cap="flat" cmpd="sng" w="19050">
            <a:solidFill>
              <a:srgbClr val="3C78D8"/>
            </a:solidFill>
            <a:prstDash val="solid"/>
            <a:round/>
            <a:headEnd len="med" w="med" type="triangl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Analytics Bootcamp</a:t>
            </a:r>
            <a:endParaRPr/>
          </a:p>
          <a:p>
            <a:pPr indent="0" lvl="0" marL="0" rtl="0" algn="l">
              <a:spcBef>
                <a:spcPts val="0"/>
              </a:spcBef>
              <a:spcAft>
                <a:spcPts val="0"/>
              </a:spcAft>
              <a:buNone/>
            </a:pPr>
            <a:r>
              <a:rPr lang="en"/>
              <a:t>1.0</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2"/>
          <p:cNvSpPr txBox="1"/>
          <p:nvPr>
            <p:ph idx="1" type="body"/>
          </p:nvPr>
        </p:nvSpPr>
        <p:spPr>
          <a:xfrm>
            <a:off x="457200" y="1371600"/>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five minutes to learn something from the acquisition report.</a:t>
            </a:r>
            <a:endParaRPr/>
          </a:p>
          <a:p>
            <a:pPr indent="0" lvl="0" marL="0" rtl="0" algn="l">
              <a:spcBef>
                <a:spcPts val="1600"/>
              </a:spcBef>
              <a:spcAft>
                <a:spcPts val="0"/>
              </a:spcAft>
              <a:buNone/>
            </a:pPr>
            <a:r>
              <a:rPr lang="en"/>
              <a:t>Then, we’ll share out.</a:t>
            </a:r>
            <a:endParaRPr/>
          </a:p>
          <a:p>
            <a:pPr indent="0" lvl="0" marL="0" rtl="0" algn="l">
              <a:spcBef>
                <a:spcPts val="1600"/>
              </a:spcBef>
              <a:spcAft>
                <a:spcPts val="1600"/>
              </a:spcAft>
              <a:buNone/>
            </a:pPr>
            <a:r>
              <a:t/>
            </a:r>
            <a:endParaRPr/>
          </a:p>
        </p:txBody>
      </p:sp>
      <p:sp>
        <p:nvSpPr>
          <p:cNvPr id="614" name="Google Shape;614;p6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They Get Here?</a:t>
            </a:r>
            <a:endParaRPr/>
          </a:p>
        </p:txBody>
      </p:sp>
      <p:sp>
        <p:nvSpPr>
          <p:cNvPr id="615" name="Google Shape;615;p6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16" name="Google Shape;616;p6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17" name="Google Shape;617;p6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18" name="Google Shape;618;p6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619" name="Google Shape;619;p62"/>
          <p:cNvSpPr/>
          <p:nvPr/>
        </p:nvSpPr>
        <p:spPr>
          <a:xfrm>
            <a:off x="4825775" y="1144875"/>
            <a:ext cx="2590200" cy="828300"/>
          </a:xfrm>
          <a:prstGeom prst="wedgeRoundRectCallout">
            <a:avLst>
              <a:gd fmla="val -20833" name="adj1"/>
              <a:gd fmla="val 62500" name="adj2"/>
              <a:gd fmla="val 0" name="adj3"/>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Which channel do most users come from? </a:t>
            </a:r>
            <a:r>
              <a:rPr b="1" lang="en" sz="1600">
                <a:latin typeface="Proxima Nova"/>
                <a:ea typeface="Proxima Nova"/>
                <a:cs typeface="Proxima Nova"/>
                <a:sym typeface="Proxima Nova"/>
              </a:rPr>
              <a:t>L</a:t>
            </a:r>
            <a:r>
              <a:rPr b="1" lang="en" sz="1600">
                <a:latin typeface="Proxima Nova"/>
                <a:ea typeface="Proxima Nova"/>
                <a:cs typeface="Proxima Nova"/>
                <a:sym typeface="Proxima Nova"/>
              </a:rPr>
              <a:t>east? </a:t>
            </a:r>
            <a:endParaRPr b="1" sz="1600">
              <a:latin typeface="Proxima Nova"/>
              <a:ea typeface="Proxima Nova"/>
              <a:cs typeface="Proxima Nova"/>
              <a:sym typeface="Proxima Nova"/>
            </a:endParaRPr>
          </a:p>
        </p:txBody>
      </p:sp>
      <p:sp>
        <p:nvSpPr>
          <p:cNvPr id="620" name="Google Shape;620;p62"/>
          <p:cNvSpPr/>
          <p:nvPr/>
        </p:nvSpPr>
        <p:spPr>
          <a:xfrm>
            <a:off x="6281770" y="2224891"/>
            <a:ext cx="2208000" cy="946800"/>
          </a:xfrm>
          <a:prstGeom prst="wedgeRoundRectCallout">
            <a:avLst>
              <a:gd fmla="val -20833" name="adj1"/>
              <a:gd fmla="val 62500" name="adj2"/>
              <a:gd fmla="val 0" name="adj3"/>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Users from which channel have the highest bounce rate?</a:t>
            </a:r>
            <a:endParaRPr b="1" sz="1600">
              <a:solidFill>
                <a:srgbClr val="FFFFFF"/>
              </a:solidFill>
              <a:latin typeface="Proxima Nova"/>
              <a:ea typeface="Proxima Nova"/>
              <a:cs typeface="Proxima Nova"/>
              <a:sym typeface="Proxima Nova"/>
            </a:endParaRPr>
          </a:p>
        </p:txBody>
      </p:sp>
      <p:sp>
        <p:nvSpPr>
          <p:cNvPr id="621" name="Google Shape;621;p62"/>
          <p:cNvSpPr/>
          <p:nvPr/>
        </p:nvSpPr>
        <p:spPr>
          <a:xfrm>
            <a:off x="3614562" y="2178727"/>
            <a:ext cx="2372100" cy="1150200"/>
          </a:xfrm>
          <a:prstGeom prst="wedgeRoundRectCallout">
            <a:avLst>
              <a:gd fmla="val -20833" name="adj1"/>
              <a:gd fmla="val 62500" name="adj2"/>
              <a:gd fmla="val 0" name="adj3"/>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Users from which source have the longest average session duration?</a:t>
            </a:r>
            <a:endParaRPr b="1" sz="1600">
              <a:solidFill>
                <a:srgbClr val="FFFFFF"/>
              </a:solidFill>
              <a:latin typeface="Proxima Nova"/>
              <a:ea typeface="Proxima Nova"/>
              <a:cs typeface="Proxima Nova"/>
              <a:sym typeface="Proxima Nova"/>
            </a:endParaRPr>
          </a:p>
        </p:txBody>
      </p:sp>
      <p:sp>
        <p:nvSpPr>
          <p:cNvPr id="622" name="Google Shape;622;p62"/>
          <p:cNvSpPr/>
          <p:nvPr/>
        </p:nvSpPr>
        <p:spPr>
          <a:xfrm>
            <a:off x="5754300" y="3383600"/>
            <a:ext cx="2509500" cy="1032600"/>
          </a:xfrm>
          <a:prstGeom prst="wedgeRoundRectCallout">
            <a:avLst>
              <a:gd fmla="val -20833" name="adj1"/>
              <a:gd fmla="val 62500" name="adj2"/>
              <a:gd fmla="val 0" name="adj3"/>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Which sources are most effective at bringing in new users?</a:t>
            </a:r>
            <a:endParaRPr b="1" sz="1600">
              <a:solidFill>
                <a:schemeClr val="lt1"/>
              </a:solidFill>
              <a:latin typeface="Proxima Nova"/>
              <a:ea typeface="Proxima Nova"/>
              <a:cs typeface="Proxima Nova"/>
              <a:sym typeface="Proxima Nova"/>
            </a:endParaRPr>
          </a:p>
        </p:txBody>
      </p:sp>
      <p:grpSp>
        <p:nvGrpSpPr>
          <p:cNvPr id="623" name="Google Shape;623;p62"/>
          <p:cNvGrpSpPr/>
          <p:nvPr/>
        </p:nvGrpSpPr>
        <p:grpSpPr>
          <a:xfrm>
            <a:off x="7823825" y="857700"/>
            <a:ext cx="927000" cy="927000"/>
            <a:chOff x="916150" y="2075225"/>
            <a:chExt cx="927000" cy="927000"/>
          </a:xfrm>
        </p:grpSpPr>
        <p:sp>
          <p:nvSpPr>
            <p:cNvPr id="624" name="Google Shape;624;p6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25" name="Google Shape;625;p6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9" name="Shape 629"/>
        <p:cNvGrpSpPr/>
        <p:nvPr/>
      </p:nvGrpSpPr>
      <p:grpSpPr>
        <a:xfrm>
          <a:off x="0" y="0"/>
          <a:ext cx="0" cy="0"/>
          <a:chOff x="0" y="0"/>
          <a:chExt cx="0" cy="0"/>
        </a:xfrm>
      </p:grpSpPr>
      <p:sp>
        <p:nvSpPr>
          <p:cNvPr id="630" name="Google Shape;630;p63"/>
          <p:cNvSpPr txBox="1"/>
          <p:nvPr>
            <p:ph idx="1" type="body"/>
          </p:nvPr>
        </p:nvSpPr>
        <p:spPr>
          <a:xfrm>
            <a:off x="979500" y="1078375"/>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Prompt students to follow along on their own computers.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In this </a:t>
            </a:r>
            <a:r>
              <a:rPr b="1" lang="en" sz="1400">
                <a:solidFill>
                  <a:schemeClr val="dk1"/>
                </a:solidFill>
              </a:rPr>
              <a:t>10-minute </a:t>
            </a:r>
            <a:r>
              <a:rPr lang="en" sz="1400">
                <a:solidFill>
                  <a:schemeClr val="dk1"/>
                </a:solidFill>
              </a:rPr>
              <a:t>walk-through, you need to cover: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to access the report.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big picture of what students can learn from each.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dimensions (skip “Behavior Flow” for this initial introduction).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metrics.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t>Y</a:t>
            </a:r>
            <a:r>
              <a:rPr lang="en" sz="1400"/>
              <a:t>ou can stop sharing the deck and navigate back to Google Analytics. The next slide you should share is the activity.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slides between this and the activity are mainly for students to reference post-course when they receive this deck as a PDF file. </a:t>
            </a:r>
            <a:r>
              <a:rPr lang="en" sz="1400"/>
              <a:t>Edit as needed following the </a:t>
            </a:r>
            <a:r>
              <a:rPr lang="en" sz="1400">
                <a:highlight>
                  <a:srgbClr val="F9CE16"/>
                </a:highlight>
              </a:rPr>
              <a:t>“Customize it!”</a:t>
            </a:r>
            <a:r>
              <a:rPr lang="en" sz="1400"/>
              <a:t> directions.</a:t>
            </a:r>
            <a:endParaRPr sz="1400"/>
          </a:p>
        </p:txBody>
      </p:sp>
      <p:sp>
        <p:nvSpPr>
          <p:cNvPr id="631" name="Google Shape;631;p6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32" name="Google Shape;632;p6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t>
            </a:r>
            <a:r>
              <a:rPr lang="en"/>
              <a:t> Guided Walk-Through</a:t>
            </a:r>
            <a:endParaRPr/>
          </a:p>
        </p:txBody>
      </p:sp>
      <p:sp>
        <p:nvSpPr>
          <p:cNvPr id="633" name="Google Shape;633;p63"/>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t>
            </a:r>
            <a:r>
              <a:rPr lang="en"/>
              <a:t> Overview: What Users Do on Our Site</a:t>
            </a:r>
            <a:endParaRPr/>
          </a:p>
        </p:txBody>
      </p:sp>
      <p:sp>
        <p:nvSpPr>
          <p:cNvPr id="639" name="Google Shape;639;p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40" name="Google Shape;640;p6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Behavior → Overview</a:t>
            </a:r>
            <a:endParaRPr/>
          </a:p>
        </p:txBody>
      </p:sp>
      <p:pic>
        <p:nvPicPr>
          <p:cNvPr id="641" name="Google Shape;641;p64"/>
          <p:cNvPicPr preferRelativeResize="0"/>
          <p:nvPr/>
        </p:nvPicPr>
        <p:blipFill>
          <a:blip r:embed="rId3">
            <a:alphaModFix/>
          </a:blip>
          <a:stretch>
            <a:fillRect/>
          </a:stretch>
        </p:blipFill>
        <p:spPr>
          <a:xfrm>
            <a:off x="1041350" y="1046525"/>
            <a:ext cx="7061297" cy="342275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65"/>
          <p:cNvPicPr preferRelativeResize="0"/>
          <p:nvPr/>
        </p:nvPicPr>
        <p:blipFill>
          <a:blip r:embed="rId3">
            <a:alphaModFix/>
          </a:blip>
          <a:stretch>
            <a:fillRect/>
          </a:stretch>
        </p:blipFill>
        <p:spPr>
          <a:xfrm>
            <a:off x="1033813" y="1049463"/>
            <a:ext cx="2840525" cy="3255678"/>
          </a:xfrm>
          <a:prstGeom prst="rect">
            <a:avLst/>
          </a:prstGeom>
          <a:noFill/>
          <a:ln cap="flat" cmpd="sng" w="9525">
            <a:solidFill>
              <a:srgbClr val="B7B7B7"/>
            </a:solidFill>
            <a:prstDash val="solid"/>
            <a:round/>
            <a:headEnd len="sm" w="sm" type="none"/>
            <a:tailEnd len="sm" w="sm" type="none"/>
          </a:ln>
        </p:spPr>
      </p:pic>
      <p:cxnSp>
        <p:nvCxnSpPr>
          <p:cNvPr id="647" name="Google Shape;647;p65"/>
          <p:cNvCxnSpPr/>
          <p:nvPr/>
        </p:nvCxnSpPr>
        <p:spPr>
          <a:xfrm>
            <a:off x="2829299" y="2352550"/>
            <a:ext cx="1846200" cy="0"/>
          </a:xfrm>
          <a:prstGeom prst="straightConnector1">
            <a:avLst/>
          </a:prstGeom>
          <a:noFill/>
          <a:ln cap="flat" cmpd="sng" w="19050">
            <a:solidFill>
              <a:srgbClr val="6AA84F"/>
            </a:solidFill>
            <a:prstDash val="solid"/>
            <a:round/>
            <a:headEnd len="med" w="med" type="triangle"/>
            <a:tailEnd len="med" w="med" type="none"/>
          </a:ln>
        </p:spPr>
      </p:cxnSp>
      <p:cxnSp>
        <p:nvCxnSpPr>
          <p:cNvPr id="648" name="Google Shape;648;p65"/>
          <p:cNvCxnSpPr/>
          <p:nvPr/>
        </p:nvCxnSpPr>
        <p:spPr>
          <a:xfrm>
            <a:off x="2447750" y="3413800"/>
            <a:ext cx="2227800" cy="0"/>
          </a:xfrm>
          <a:prstGeom prst="straightConnector1">
            <a:avLst/>
          </a:prstGeom>
          <a:noFill/>
          <a:ln cap="flat" cmpd="sng" w="19050">
            <a:solidFill>
              <a:srgbClr val="6AA84F"/>
            </a:solidFill>
            <a:prstDash val="solid"/>
            <a:round/>
            <a:headEnd len="med" w="med" type="triangle"/>
            <a:tailEnd len="med" w="med" type="none"/>
          </a:ln>
        </p:spPr>
      </p:cxnSp>
      <p:sp>
        <p:nvSpPr>
          <p:cNvPr id="649" name="Google Shape;649;p65"/>
          <p:cNvSpPr txBox="1"/>
          <p:nvPr/>
        </p:nvSpPr>
        <p:spPr>
          <a:xfrm>
            <a:off x="4751700" y="2155750"/>
            <a:ext cx="338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Shows which pages users are visiting.</a:t>
            </a:r>
            <a:endParaRPr>
              <a:latin typeface="Proxima Nova"/>
              <a:ea typeface="Proxima Nova"/>
              <a:cs typeface="Proxima Nova"/>
              <a:sym typeface="Proxima Nova"/>
            </a:endParaRPr>
          </a:p>
        </p:txBody>
      </p:sp>
      <p:sp>
        <p:nvSpPr>
          <p:cNvPr id="650" name="Google Shape;650;p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Behavior</a:t>
            </a:r>
            <a:r>
              <a:rPr lang="en"/>
              <a:t> </a:t>
            </a:r>
            <a:r>
              <a:rPr lang="en"/>
              <a:t>Dimensions</a:t>
            </a:r>
            <a:r>
              <a:rPr lang="en"/>
              <a:t> </a:t>
            </a:r>
            <a:endParaRPr/>
          </a:p>
        </p:txBody>
      </p:sp>
      <p:sp>
        <p:nvSpPr>
          <p:cNvPr id="651" name="Google Shape;651;p6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52" name="Google Shape;652;p65"/>
          <p:cNvSpPr txBox="1"/>
          <p:nvPr/>
        </p:nvSpPr>
        <p:spPr>
          <a:xfrm>
            <a:off x="4751700" y="3217000"/>
            <a:ext cx="3382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Shows what people are doing </a:t>
            </a:r>
            <a:br>
              <a:rPr lang="en">
                <a:latin typeface="Proxima Nova"/>
                <a:ea typeface="Proxima Nova"/>
                <a:cs typeface="Proxima Nova"/>
                <a:sym typeface="Proxima Nova"/>
              </a:rPr>
            </a:br>
            <a:r>
              <a:rPr lang="en">
                <a:latin typeface="Proxima Nova"/>
                <a:ea typeface="Proxima Nova"/>
                <a:cs typeface="Proxima Nova"/>
                <a:sym typeface="Proxima Nova"/>
              </a:rPr>
              <a:t>(e.g., what they are clicking on).</a:t>
            </a:r>
            <a:endParaRPr>
              <a:latin typeface="Proxima Nova"/>
              <a:ea typeface="Proxima Nova"/>
              <a:cs typeface="Proxima Nova"/>
              <a:sym typeface="Proxima Nova"/>
            </a:endParaRPr>
          </a:p>
        </p:txBody>
      </p:sp>
      <p:sp>
        <p:nvSpPr>
          <p:cNvPr id="653" name="Google Shape;653;p6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654" name="Google Shape;654;p65"/>
          <p:cNvGrpSpPr/>
          <p:nvPr/>
        </p:nvGrpSpPr>
        <p:grpSpPr>
          <a:xfrm>
            <a:off x="7832500" y="226675"/>
            <a:ext cx="927000" cy="927000"/>
            <a:chOff x="916150" y="2075225"/>
            <a:chExt cx="927000" cy="927000"/>
          </a:xfrm>
        </p:grpSpPr>
        <p:sp>
          <p:nvSpPr>
            <p:cNvPr id="655" name="Google Shape;655;p65"/>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56" name="Google Shape;656;p65"/>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a:t>
            </a:r>
            <a:r>
              <a:rPr lang="en"/>
              <a:t> </a:t>
            </a:r>
            <a:r>
              <a:rPr lang="en"/>
              <a:t>Metrics</a:t>
            </a:r>
            <a:endParaRPr/>
          </a:p>
        </p:txBody>
      </p:sp>
      <p:sp>
        <p:nvSpPr>
          <p:cNvPr id="662" name="Google Shape;662;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663" name="Google Shape;663;p66"/>
          <p:cNvPicPr preferRelativeResize="0"/>
          <p:nvPr/>
        </p:nvPicPr>
        <p:blipFill>
          <a:blip r:embed="rId3">
            <a:alphaModFix/>
          </a:blip>
          <a:stretch>
            <a:fillRect/>
          </a:stretch>
        </p:blipFill>
        <p:spPr>
          <a:xfrm>
            <a:off x="482925" y="1225296"/>
            <a:ext cx="8149248" cy="330817"/>
          </a:xfrm>
          <a:prstGeom prst="rect">
            <a:avLst/>
          </a:prstGeom>
          <a:noFill/>
          <a:ln cap="flat" cmpd="sng" w="9525">
            <a:solidFill>
              <a:srgbClr val="B7B7B7"/>
            </a:solidFill>
            <a:prstDash val="solid"/>
            <a:round/>
            <a:headEnd len="sm" w="sm" type="none"/>
            <a:tailEnd len="sm" w="sm" type="none"/>
          </a:ln>
        </p:spPr>
      </p:pic>
      <p:sp>
        <p:nvSpPr>
          <p:cNvPr id="664" name="Google Shape;664;p66"/>
          <p:cNvSpPr txBox="1"/>
          <p:nvPr/>
        </p:nvSpPr>
        <p:spPr>
          <a:xfrm>
            <a:off x="888075" y="2294693"/>
            <a:ext cx="1059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Page visited.</a:t>
            </a:r>
            <a:endParaRPr sz="1100">
              <a:latin typeface="Proxima Nova"/>
              <a:ea typeface="Proxima Nova"/>
              <a:cs typeface="Proxima Nova"/>
              <a:sym typeface="Proxima Nova"/>
            </a:endParaRPr>
          </a:p>
        </p:txBody>
      </p:sp>
      <p:sp>
        <p:nvSpPr>
          <p:cNvPr id="665" name="Google Shape;665;p66"/>
          <p:cNvSpPr txBox="1"/>
          <p:nvPr/>
        </p:nvSpPr>
        <p:spPr>
          <a:xfrm>
            <a:off x="1899675" y="3233963"/>
            <a:ext cx="1513500" cy="7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Total number of pages viewed.</a:t>
            </a:r>
            <a:endParaRPr sz="1100">
              <a:latin typeface="Proxima Nova"/>
              <a:ea typeface="Proxima Nova"/>
              <a:cs typeface="Proxima Nova"/>
              <a:sym typeface="Proxima Nova"/>
            </a:endParaRPr>
          </a:p>
        </p:txBody>
      </p:sp>
      <p:sp>
        <p:nvSpPr>
          <p:cNvPr id="666" name="Google Shape;666;p66"/>
          <p:cNvSpPr txBox="1"/>
          <p:nvPr/>
        </p:nvSpPr>
        <p:spPr>
          <a:xfrm>
            <a:off x="3186775" y="2249975"/>
            <a:ext cx="1257000" cy="114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number of sessions during which pages were viewed at least once.</a:t>
            </a:r>
            <a:endParaRPr sz="1100">
              <a:latin typeface="Proxima Nova"/>
              <a:ea typeface="Proxima Nova"/>
              <a:cs typeface="Proxima Nova"/>
              <a:sym typeface="Proxima Nova"/>
            </a:endParaRPr>
          </a:p>
        </p:txBody>
      </p:sp>
      <p:sp>
        <p:nvSpPr>
          <p:cNvPr id="667" name="Google Shape;667;p66"/>
          <p:cNvSpPr txBox="1"/>
          <p:nvPr/>
        </p:nvSpPr>
        <p:spPr>
          <a:xfrm>
            <a:off x="3880200" y="3643525"/>
            <a:ext cx="1674600" cy="9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average amount of time users spent viewing a specific page.</a:t>
            </a:r>
            <a:endParaRPr sz="1100">
              <a:latin typeface="Proxima Nova"/>
              <a:ea typeface="Proxima Nova"/>
              <a:cs typeface="Proxima Nova"/>
              <a:sym typeface="Proxima Nova"/>
            </a:endParaRPr>
          </a:p>
        </p:txBody>
      </p:sp>
      <p:sp>
        <p:nvSpPr>
          <p:cNvPr id="668" name="Google Shape;668;p66"/>
          <p:cNvSpPr txBox="1"/>
          <p:nvPr/>
        </p:nvSpPr>
        <p:spPr>
          <a:xfrm>
            <a:off x="4853525" y="2249975"/>
            <a:ext cx="1369200" cy="92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number of times users entered the website through a specific page.</a:t>
            </a:r>
            <a:endParaRPr sz="1100">
              <a:latin typeface="Proxima Nova"/>
              <a:ea typeface="Proxima Nova"/>
              <a:cs typeface="Proxima Nova"/>
              <a:sym typeface="Proxima Nova"/>
            </a:endParaRPr>
          </a:p>
        </p:txBody>
      </p:sp>
      <p:sp>
        <p:nvSpPr>
          <p:cNvPr id="669" name="Google Shape;669;p66"/>
          <p:cNvSpPr txBox="1"/>
          <p:nvPr/>
        </p:nvSpPr>
        <p:spPr>
          <a:xfrm>
            <a:off x="5810375" y="3454463"/>
            <a:ext cx="1513500" cy="8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percentage of single-page sessions with no interactions with the page.</a:t>
            </a:r>
            <a:endParaRPr sz="1100">
              <a:latin typeface="Proxima Nova"/>
              <a:ea typeface="Proxima Nova"/>
              <a:cs typeface="Proxima Nova"/>
              <a:sym typeface="Proxima Nova"/>
            </a:endParaRPr>
          </a:p>
        </p:txBody>
      </p:sp>
      <p:sp>
        <p:nvSpPr>
          <p:cNvPr id="670" name="Google Shape;670;p66"/>
          <p:cNvSpPr txBox="1"/>
          <p:nvPr/>
        </p:nvSpPr>
        <p:spPr>
          <a:xfrm>
            <a:off x="6633750" y="2249975"/>
            <a:ext cx="1674600" cy="84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Proxima Nova"/>
                <a:ea typeface="Proxima Nova"/>
                <a:cs typeface="Proxima Nova"/>
                <a:sym typeface="Proxima Nova"/>
              </a:rPr>
              <a:t>The number of exits divided by the number of pageviews for a specific page.</a:t>
            </a:r>
            <a:endParaRPr sz="1100">
              <a:latin typeface="Proxima Nova"/>
              <a:ea typeface="Proxima Nova"/>
              <a:cs typeface="Proxima Nova"/>
              <a:sym typeface="Proxima Nova"/>
            </a:endParaRPr>
          </a:p>
        </p:txBody>
      </p:sp>
      <p:cxnSp>
        <p:nvCxnSpPr>
          <p:cNvPr id="671" name="Google Shape;671;p66"/>
          <p:cNvCxnSpPr/>
          <p:nvPr/>
        </p:nvCxnSpPr>
        <p:spPr>
          <a:xfrm>
            <a:off x="1417575" y="1669163"/>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672" name="Google Shape;672;p66"/>
          <p:cNvCxnSpPr/>
          <p:nvPr/>
        </p:nvCxnSpPr>
        <p:spPr>
          <a:xfrm>
            <a:off x="2653175" y="1669163"/>
            <a:ext cx="14700" cy="1564800"/>
          </a:xfrm>
          <a:prstGeom prst="straightConnector1">
            <a:avLst/>
          </a:prstGeom>
          <a:noFill/>
          <a:ln cap="flat" cmpd="sng" w="19050">
            <a:solidFill>
              <a:srgbClr val="3C78D8"/>
            </a:solidFill>
            <a:prstDash val="solid"/>
            <a:round/>
            <a:headEnd len="med" w="med" type="triangle"/>
            <a:tailEnd len="med" w="med" type="none"/>
          </a:ln>
        </p:spPr>
      </p:cxnSp>
      <p:cxnSp>
        <p:nvCxnSpPr>
          <p:cNvPr id="673" name="Google Shape;673;p66"/>
          <p:cNvCxnSpPr/>
          <p:nvPr/>
        </p:nvCxnSpPr>
        <p:spPr>
          <a:xfrm>
            <a:off x="3789000" y="1669163"/>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674" name="Google Shape;674;p66"/>
          <p:cNvCxnSpPr>
            <a:endCxn id="667" idx="0"/>
          </p:cNvCxnSpPr>
          <p:nvPr/>
        </p:nvCxnSpPr>
        <p:spPr>
          <a:xfrm>
            <a:off x="4712100" y="1669225"/>
            <a:ext cx="5400" cy="1974300"/>
          </a:xfrm>
          <a:prstGeom prst="straightConnector1">
            <a:avLst/>
          </a:prstGeom>
          <a:noFill/>
          <a:ln cap="flat" cmpd="sng" w="19050">
            <a:solidFill>
              <a:srgbClr val="3C78D8"/>
            </a:solidFill>
            <a:prstDash val="solid"/>
            <a:round/>
            <a:headEnd len="med" w="med" type="triangle"/>
            <a:tailEnd len="med" w="med" type="none"/>
          </a:ln>
        </p:spPr>
      </p:cxnSp>
      <p:cxnSp>
        <p:nvCxnSpPr>
          <p:cNvPr id="675" name="Google Shape;675;p66"/>
          <p:cNvCxnSpPr/>
          <p:nvPr/>
        </p:nvCxnSpPr>
        <p:spPr>
          <a:xfrm>
            <a:off x="7471050" y="1669163"/>
            <a:ext cx="0" cy="580800"/>
          </a:xfrm>
          <a:prstGeom prst="straightConnector1">
            <a:avLst/>
          </a:prstGeom>
          <a:noFill/>
          <a:ln cap="flat" cmpd="sng" w="19050">
            <a:solidFill>
              <a:srgbClr val="3C78D8"/>
            </a:solidFill>
            <a:prstDash val="solid"/>
            <a:round/>
            <a:headEnd len="med" w="med" type="triangle"/>
            <a:tailEnd len="med" w="med" type="none"/>
          </a:ln>
        </p:spPr>
      </p:cxnSp>
      <p:cxnSp>
        <p:nvCxnSpPr>
          <p:cNvPr id="676" name="Google Shape;676;p66"/>
          <p:cNvCxnSpPr>
            <a:endCxn id="669" idx="0"/>
          </p:cNvCxnSpPr>
          <p:nvPr/>
        </p:nvCxnSpPr>
        <p:spPr>
          <a:xfrm>
            <a:off x="6559625" y="1669163"/>
            <a:ext cx="7500" cy="1785300"/>
          </a:xfrm>
          <a:prstGeom prst="straightConnector1">
            <a:avLst/>
          </a:prstGeom>
          <a:noFill/>
          <a:ln cap="flat" cmpd="sng" w="19050">
            <a:solidFill>
              <a:srgbClr val="3C78D8"/>
            </a:solidFill>
            <a:prstDash val="solid"/>
            <a:round/>
            <a:headEnd len="med" w="med" type="triangle"/>
            <a:tailEnd len="med" w="med" type="none"/>
          </a:ln>
        </p:spPr>
      </p:cxnSp>
      <p:cxnSp>
        <p:nvCxnSpPr>
          <p:cNvPr id="677" name="Google Shape;677;p66"/>
          <p:cNvCxnSpPr/>
          <p:nvPr/>
        </p:nvCxnSpPr>
        <p:spPr>
          <a:xfrm>
            <a:off x="5538125" y="1669163"/>
            <a:ext cx="0" cy="580800"/>
          </a:xfrm>
          <a:prstGeom prst="straightConnector1">
            <a:avLst/>
          </a:prstGeom>
          <a:noFill/>
          <a:ln cap="flat" cmpd="sng" w="19050">
            <a:solidFill>
              <a:srgbClr val="3C78D8"/>
            </a:solidFill>
            <a:prstDash val="solid"/>
            <a:round/>
            <a:headEnd len="med" w="med" type="triangle"/>
            <a:tailEnd len="med" w="med" type="none"/>
          </a:ln>
        </p:spPr>
      </p:cxnSp>
      <p:grpSp>
        <p:nvGrpSpPr>
          <p:cNvPr id="678" name="Google Shape;678;p66"/>
          <p:cNvGrpSpPr/>
          <p:nvPr/>
        </p:nvGrpSpPr>
        <p:grpSpPr>
          <a:xfrm>
            <a:off x="7832500" y="226675"/>
            <a:ext cx="927000" cy="927000"/>
            <a:chOff x="916150" y="2075225"/>
            <a:chExt cx="927000" cy="927000"/>
          </a:xfrm>
        </p:grpSpPr>
        <p:sp>
          <p:nvSpPr>
            <p:cNvPr id="679" name="Google Shape;679;p6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80" name="Google Shape;680;p6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7"/>
          <p:cNvSpPr txBox="1"/>
          <p:nvPr>
            <p:ph idx="1" type="body"/>
          </p:nvPr>
        </p:nvSpPr>
        <p:spPr>
          <a:xfrm>
            <a:off x="457200" y="1371600"/>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Take five minutes to learn something from the behavior report.</a:t>
            </a:r>
            <a:endParaRPr/>
          </a:p>
          <a:p>
            <a:pPr indent="0" lvl="0" marL="0" rtl="0" algn="l">
              <a:spcBef>
                <a:spcPts val="1600"/>
              </a:spcBef>
              <a:spcAft>
                <a:spcPts val="0"/>
              </a:spcAft>
              <a:buClr>
                <a:schemeClr val="dk1"/>
              </a:buClr>
              <a:buSzPts val="1100"/>
              <a:buFont typeface="Arial"/>
              <a:buNone/>
            </a:pPr>
            <a:r>
              <a:rPr lang="en"/>
              <a:t>Then, we’ll share out.</a:t>
            </a:r>
            <a:endParaRPr/>
          </a:p>
          <a:p>
            <a:pPr indent="0" lvl="0" marL="0" rtl="0" algn="l">
              <a:spcBef>
                <a:spcPts val="1600"/>
              </a:spcBef>
              <a:spcAft>
                <a:spcPts val="1600"/>
              </a:spcAft>
              <a:buNone/>
            </a:pPr>
            <a:r>
              <a:t/>
            </a:r>
            <a:endParaRPr b="1"/>
          </a:p>
        </p:txBody>
      </p:sp>
      <p:sp>
        <p:nvSpPr>
          <p:cNvPr id="686" name="Google Shape;686;p6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U</a:t>
            </a:r>
            <a:r>
              <a:rPr lang="en"/>
              <a:t>sers</a:t>
            </a:r>
            <a:r>
              <a:rPr lang="en"/>
              <a:t> Doing?</a:t>
            </a:r>
            <a:endParaRPr/>
          </a:p>
        </p:txBody>
      </p:sp>
      <p:sp>
        <p:nvSpPr>
          <p:cNvPr id="687" name="Google Shape;687;p6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88" name="Google Shape;688;p6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89" name="Google Shape;689;p6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0" name="Google Shape;690;p6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691" name="Google Shape;691;p67"/>
          <p:cNvSpPr/>
          <p:nvPr/>
        </p:nvSpPr>
        <p:spPr>
          <a:xfrm>
            <a:off x="4896524" y="1104250"/>
            <a:ext cx="2303700" cy="946800"/>
          </a:xfrm>
          <a:prstGeom prst="wedgeRoundRectCallout">
            <a:avLst>
              <a:gd fmla="val -20833" name="adj1"/>
              <a:gd fmla="val 62500" name="adj2"/>
              <a:gd fmla="val 0"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Which page do most users enter through?</a:t>
            </a:r>
            <a:endParaRPr b="1" sz="1600">
              <a:solidFill>
                <a:srgbClr val="FFFFFF"/>
              </a:solidFill>
              <a:latin typeface="Proxima Nova"/>
              <a:ea typeface="Proxima Nova"/>
              <a:cs typeface="Proxima Nova"/>
              <a:sym typeface="Proxima Nova"/>
            </a:endParaRPr>
          </a:p>
        </p:txBody>
      </p:sp>
      <p:sp>
        <p:nvSpPr>
          <p:cNvPr id="692" name="Google Shape;692;p67"/>
          <p:cNvSpPr/>
          <p:nvPr/>
        </p:nvSpPr>
        <p:spPr>
          <a:xfrm>
            <a:off x="3953470" y="2367154"/>
            <a:ext cx="2208000" cy="946800"/>
          </a:xfrm>
          <a:prstGeom prst="wedgeRoundRectCallout">
            <a:avLst>
              <a:gd fmla="val -20833" name="adj1"/>
              <a:gd fmla="val 62500" name="adj2"/>
              <a:gd fmla="val 0" name="adj3"/>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Compare the bounce rate of two pages.</a:t>
            </a:r>
            <a:endParaRPr b="1" sz="1600">
              <a:solidFill>
                <a:srgbClr val="FFFFFF"/>
              </a:solidFill>
              <a:latin typeface="Proxima Nova"/>
              <a:ea typeface="Proxima Nova"/>
              <a:cs typeface="Proxima Nova"/>
              <a:sym typeface="Proxima Nova"/>
            </a:endParaRPr>
          </a:p>
        </p:txBody>
      </p:sp>
      <p:sp>
        <p:nvSpPr>
          <p:cNvPr id="693" name="Google Shape;693;p67"/>
          <p:cNvSpPr/>
          <p:nvPr/>
        </p:nvSpPr>
        <p:spPr>
          <a:xfrm>
            <a:off x="6520051" y="2458938"/>
            <a:ext cx="2303700" cy="1150200"/>
          </a:xfrm>
          <a:prstGeom prst="wedgeRoundRectCallout">
            <a:avLst>
              <a:gd fmla="val -20833" name="adj1"/>
              <a:gd fmla="val 62500" name="adj2"/>
              <a:gd fmla="val 0" name="adj3"/>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Proxima Nova"/>
                <a:ea typeface="Proxima Nova"/>
                <a:cs typeface="Proxima Nova"/>
                <a:sym typeface="Proxima Nova"/>
              </a:rPr>
              <a:t>Which page has the lowest average time on page? </a:t>
            </a:r>
            <a:endParaRPr b="1" sz="1600">
              <a:solidFill>
                <a:schemeClr val="lt1"/>
              </a:solidFill>
              <a:latin typeface="Proxima Nova"/>
              <a:ea typeface="Proxima Nova"/>
              <a:cs typeface="Proxima Nova"/>
              <a:sym typeface="Proxima Nova"/>
            </a:endParaRPr>
          </a:p>
        </p:txBody>
      </p:sp>
      <p:grpSp>
        <p:nvGrpSpPr>
          <p:cNvPr id="694" name="Google Shape;694;p67"/>
          <p:cNvGrpSpPr/>
          <p:nvPr/>
        </p:nvGrpSpPr>
        <p:grpSpPr>
          <a:xfrm>
            <a:off x="7823825" y="857700"/>
            <a:ext cx="927000" cy="927000"/>
            <a:chOff x="916150" y="2075225"/>
            <a:chExt cx="927000" cy="927000"/>
          </a:xfrm>
        </p:grpSpPr>
        <p:sp>
          <p:nvSpPr>
            <p:cNvPr id="695" name="Google Shape;695;p67"/>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96" name="Google Shape;696;p67"/>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6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fourth and final report is called ...</a:t>
            </a:r>
            <a:endParaRPr/>
          </a:p>
        </p:txBody>
      </p:sp>
      <p:sp>
        <p:nvSpPr>
          <p:cNvPr id="702" name="Google Shape;702;p6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03" name="Google Shape;703;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04" name="Google Shape;704;p6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Bragging Rights</a:t>
            </a:r>
            <a:endParaRPr/>
          </a:p>
        </p:txBody>
      </p:sp>
      <p:sp>
        <p:nvSpPr>
          <p:cNvPr id="705" name="Google Shape;705;p6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Trivia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9" name="Shape 709"/>
        <p:cNvGrpSpPr/>
        <p:nvPr/>
      </p:nvGrpSpPr>
      <p:grpSpPr>
        <a:xfrm>
          <a:off x="0" y="0"/>
          <a:ext cx="0" cy="0"/>
          <a:chOff x="0" y="0"/>
          <a:chExt cx="0" cy="0"/>
        </a:xfrm>
      </p:grpSpPr>
      <p:sp>
        <p:nvSpPr>
          <p:cNvPr id="710" name="Google Shape;710;p69"/>
          <p:cNvSpPr txBox="1"/>
          <p:nvPr>
            <p:ph idx="1" type="body"/>
          </p:nvPr>
        </p:nvSpPr>
        <p:spPr>
          <a:xfrm>
            <a:off x="1022250" y="909000"/>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P</a:t>
            </a:r>
            <a:r>
              <a:rPr lang="en" sz="1400">
                <a:solidFill>
                  <a:schemeClr val="dk1"/>
                </a:solidFill>
              </a:rPr>
              <a:t>rompt students to follow along on their own computers.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In this </a:t>
            </a:r>
            <a:r>
              <a:rPr b="1" lang="en" sz="1400">
                <a:solidFill>
                  <a:schemeClr val="dk1"/>
                </a:solidFill>
              </a:rPr>
              <a:t>10-minute </a:t>
            </a:r>
            <a:r>
              <a:rPr lang="en" sz="1400">
                <a:solidFill>
                  <a:schemeClr val="dk1"/>
                </a:solidFill>
              </a:rPr>
              <a:t>walk-through, you need to cover:</a:t>
            </a:r>
            <a:endParaRPr sz="1400">
              <a:solidFill>
                <a:schemeClr val="dk1"/>
              </a:solidFill>
            </a:endParaRPr>
          </a:p>
          <a:p>
            <a:pPr indent="0" lvl="0" marL="0" rtl="0" algn="l">
              <a:spcBef>
                <a:spcPts val="0"/>
              </a:spcBef>
              <a:spcAft>
                <a:spcPts val="0"/>
              </a:spcAft>
              <a:buNone/>
            </a:pPr>
            <a:r>
              <a:rPr lang="en"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to access each report.</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The big picture of what students can learn from each.</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dimensions (“</a:t>
            </a:r>
            <a:r>
              <a:rPr lang="en" sz="1400">
                <a:solidFill>
                  <a:schemeClr val="dk1"/>
                </a:solidFill>
              </a:rPr>
              <a:t>Goal URLs” and “Reverse Goal Path” are the most important).</a:t>
            </a:r>
            <a:endParaRPr>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Common metrics.</a:t>
            </a:r>
            <a:endParaRPr sz="1400">
              <a:solidFill>
                <a:schemeClr val="dk1"/>
              </a:solidFill>
            </a:endParaRPr>
          </a:p>
          <a:p>
            <a:pPr indent="0" lvl="0" marL="45720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t>Y</a:t>
            </a:r>
            <a:r>
              <a:rPr lang="en" sz="1400"/>
              <a:t>ou can stop sharing the deck and navigate back to Google Analytics. The next slide you should share is the activity.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The slides between this and the activity are mainly for students to reference post-course when they receive this deck as a PDF file. </a:t>
            </a:r>
            <a:r>
              <a:rPr lang="en" sz="1400"/>
              <a:t>Edit as needed following the </a:t>
            </a:r>
            <a:r>
              <a:rPr lang="en" sz="1400">
                <a:highlight>
                  <a:srgbClr val="F9CE16"/>
                </a:highlight>
              </a:rPr>
              <a:t>“Customize it!”</a:t>
            </a:r>
            <a:r>
              <a:rPr lang="en" sz="1400"/>
              <a:t> directions.</a:t>
            </a:r>
            <a:endParaRPr sz="1400"/>
          </a:p>
        </p:txBody>
      </p:sp>
      <p:sp>
        <p:nvSpPr>
          <p:cNvPr id="711" name="Google Shape;711;p6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12" name="Google Shape;712;p6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a:t>
            </a:r>
            <a:r>
              <a:rPr lang="en"/>
              <a:t> Guided Walk-Through</a:t>
            </a:r>
            <a:endParaRPr/>
          </a:p>
        </p:txBody>
      </p:sp>
      <p:sp>
        <p:nvSpPr>
          <p:cNvPr id="713" name="Google Shape;713;p69"/>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7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Goals Overview: Overall Results</a:t>
            </a:r>
            <a:endParaRPr/>
          </a:p>
        </p:txBody>
      </p:sp>
      <p:sp>
        <p:nvSpPr>
          <p:cNvPr id="719" name="Google Shape;719;p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20" name="Google Shape;720;p7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Conversions → Goals → Overview</a:t>
            </a:r>
            <a:endParaRPr/>
          </a:p>
        </p:txBody>
      </p:sp>
      <p:pic>
        <p:nvPicPr>
          <p:cNvPr id="721" name="Google Shape;721;p70"/>
          <p:cNvPicPr preferRelativeResize="0"/>
          <p:nvPr/>
        </p:nvPicPr>
        <p:blipFill>
          <a:blip r:embed="rId3">
            <a:alphaModFix/>
          </a:blip>
          <a:stretch>
            <a:fillRect/>
          </a:stretch>
        </p:blipFill>
        <p:spPr>
          <a:xfrm>
            <a:off x="976250" y="1005475"/>
            <a:ext cx="7191506" cy="350484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Goals </a:t>
            </a:r>
            <a:r>
              <a:rPr lang="en"/>
              <a:t>Dimensions</a:t>
            </a:r>
            <a:r>
              <a:rPr lang="en"/>
              <a:t> </a:t>
            </a:r>
            <a:endParaRPr/>
          </a:p>
        </p:txBody>
      </p:sp>
      <p:sp>
        <p:nvSpPr>
          <p:cNvPr id="727" name="Google Shape;727;p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28" name="Google Shape;728;p71"/>
          <p:cNvSpPr txBox="1"/>
          <p:nvPr/>
        </p:nvSpPr>
        <p:spPr>
          <a:xfrm>
            <a:off x="4922325" y="2337538"/>
            <a:ext cx="353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How the user got to the goal URLs.</a:t>
            </a:r>
            <a:endParaRPr>
              <a:latin typeface="Proxima Nova"/>
              <a:ea typeface="Proxima Nova"/>
              <a:cs typeface="Proxima Nova"/>
              <a:sym typeface="Proxima Nova"/>
            </a:endParaRPr>
          </a:p>
        </p:txBody>
      </p:sp>
      <p:pic>
        <p:nvPicPr>
          <p:cNvPr id="729" name="Google Shape;729;p71"/>
          <p:cNvPicPr preferRelativeResize="0"/>
          <p:nvPr/>
        </p:nvPicPr>
        <p:blipFill>
          <a:blip r:embed="rId3">
            <a:alphaModFix/>
          </a:blip>
          <a:stretch>
            <a:fillRect/>
          </a:stretch>
        </p:blipFill>
        <p:spPr>
          <a:xfrm>
            <a:off x="979563" y="927113"/>
            <a:ext cx="2791287" cy="3661575"/>
          </a:xfrm>
          <a:prstGeom prst="rect">
            <a:avLst/>
          </a:prstGeom>
          <a:noFill/>
          <a:ln cap="flat" cmpd="sng" w="9525">
            <a:solidFill>
              <a:srgbClr val="B7B7B7"/>
            </a:solidFill>
            <a:prstDash val="solid"/>
            <a:round/>
            <a:headEnd len="sm" w="sm" type="none"/>
            <a:tailEnd len="sm" w="sm" type="none"/>
          </a:ln>
        </p:spPr>
      </p:pic>
      <p:sp>
        <p:nvSpPr>
          <p:cNvPr id="730" name="Google Shape;730;p71"/>
          <p:cNvSpPr txBox="1"/>
          <p:nvPr/>
        </p:nvSpPr>
        <p:spPr>
          <a:xfrm>
            <a:off x="4922325" y="1943938"/>
            <a:ext cx="35331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Goal completion location (URLs).</a:t>
            </a:r>
            <a:endParaRPr>
              <a:latin typeface="Proxima Nova"/>
              <a:ea typeface="Proxima Nova"/>
              <a:cs typeface="Proxima Nova"/>
              <a:sym typeface="Proxima Nova"/>
            </a:endParaRPr>
          </a:p>
        </p:txBody>
      </p:sp>
      <p:cxnSp>
        <p:nvCxnSpPr>
          <p:cNvPr id="731" name="Google Shape;731;p71"/>
          <p:cNvCxnSpPr/>
          <p:nvPr/>
        </p:nvCxnSpPr>
        <p:spPr>
          <a:xfrm>
            <a:off x="2695800" y="2140738"/>
            <a:ext cx="2135700" cy="0"/>
          </a:xfrm>
          <a:prstGeom prst="straightConnector1">
            <a:avLst/>
          </a:prstGeom>
          <a:noFill/>
          <a:ln cap="flat" cmpd="sng" w="19050">
            <a:solidFill>
              <a:srgbClr val="6AA84F"/>
            </a:solidFill>
            <a:prstDash val="solid"/>
            <a:round/>
            <a:headEnd len="med" w="med" type="triangle"/>
            <a:tailEnd len="med" w="med" type="none"/>
          </a:ln>
        </p:spPr>
      </p:cxnSp>
      <p:cxnSp>
        <p:nvCxnSpPr>
          <p:cNvPr id="732" name="Google Shape;732;p71"/>
          <p:cNvCxnSpPr/>
          <p:nvPr/>
        </p:nvCxnSpPr>
        <p:spPr>
          <a:xfrm>
            <a:off x="3313881" y="2534325"/>
            <a:ext cx="1517700" cy="0"/>
          </a:xfrm>
          <a:prstGeom prst="straightConnector1">
            <a:avLst/>
          </a:prstGeom>
          <a:noFill/>
          <a:ln cap="flat" cmpd="sng" w="19050">
            <a:solidFill>
              <a:srgbClr val="6AA84F"/>
            </a:solidFill>
            <a:prstDash val="solid"/>
            <a:round/>
            <a:headEnd len="med" w="med" type="triangle"/>
            <a:tailEnd len="med" w="med" type="none"/>
          </a:ln>
        </p:spPr>
      </p:cxnSp>
      <p:sp>
        <p:nvSpPr>
          <p:cNvPr id="733" name="Google Shape;733;p7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eCommerce Overview: What We’re Selling</a:t>
            </a:r>
            <a:endParaRPr/>
          </a:p>
        </p:txBody>
      </p:sp>
      <p:sp>
        <p:nvSpPr>
          <p:cNvPr id="739" name="Google Shape;739;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40" name="Google Shape;740;p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741" name="Google Shape;741;p72"/>
          <p:cNvPicPr preferRelativeResize="0"/>
          <p:nvPr/>
        </p:nvPicPr>
        <p:blipFill>
          <a:blip r:embed="rId3">
            <a:alphaModFix/>
          </a:blip>
          <a:stretch>
            <a:fillRect/>
          </a:stretch>
        </p:blipFill>
        <p:spPr>
          <a:xfrm>
            <a:off x="978775" y="952575"/>
            <a:ext cx="7186456" cy="350484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5" name="Shape 745"/>
        <p:cNvGrpSpPr/>
        <p:nvPr/>
      </p:nvGrpSpPr>
      <p:grpSpPr>
        <a:xfrm>
          <a:off x="0" y="0"/>
          <a:ext cx="0" cy="0"/>
          <a:chOff x="0" y="0"/>
          <a:chExt cx="0" cy="0"/>
        </a:xfrm>
      </p:grpSpPr>
      <p:sp>
        <p:nvSpPr>
          <p:cNvPr id="746" name="Google Shape;746;p7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47" name="Google Shape;747;p7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Partner Exercise</a:t>
            </a:r>
            <a:endParaRPr/>
          </a:p>
        </p:txBody>
      </p:sp>
      <p:sp>
        <p:nvSpPr>
          <p:cNvPr id="748" name="Google Shape;748;p73"/>
          <p:cNvSpPr txBox="1"/>
          <p:nvPr>
            <p:ph idx="1" type="body"/>
          </p:nvPr>
        </p:nvSpPr>
        <p:spPr>
          <a:xfrm>
            <a:off x="979500" y="1078375"/>
            <a:ext cx="7099500" cy="35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t>Activity</a:t>
            </a:r>
            <a:r>
              <a:rPr lang="en" sz="1500"/>
              <a:t> </a:t>
            </a:r>
            <a:endParaRPr sz="1500"/>
          </a:p>
          <a:p>
            <a:pPr indent="0" lvl="0" marL="0" rtl="0" algn="l">
              <a:spcBef>
                <a:spcPts val="0"/>
              </a:spcBef>
              <a:spcAft>
                <a:spcPts val="0"/>
              </a:spcAft>
              <a:buNone/>
            </a:pPr>
            <a:r>
              <a:rPr lang="en" sz="1500"/>
              <a:t>Give students </a:t>
            </a:r>
            <a:r>
              <a:rPr b="1" lang="en" sz="1500"/>
              <a:t>10 minutes </a:t>
            </a:r>
            <a:r>
              <a:rPr lang="en" sz="1500"/>
              <a:t>to answer as many questions as they can. </a:t>
            </a:r>
            <a:endParaRPr sz="1500"/>
          </a:p>
          <a:p>
            <a:pPr indent="0" lvl="0" marL="0" rtl="0" algn="l">
              <a:spcBef>
                <a:spcPts val="1600"/>
              </a:spcBef>
              <a:spcAft>
                <a:spcPts val="0"/>
              </a:spcAft>
              <a:buNone/>
            </a:pPr>
            <a:r>
              <a:rPr lang="en" sz="1500"/>
              <a:t>Be sure to provide a 7-day and 90-day range for students and enter that on the activity slide so their answers are the same as yours. </a:t>
            </a:r>
            <a:endParaRPr sz="1500"/>
          </a:p>
          <a:p>
            <a:pPr indent="0" lvl="0" marL="0" rtl="0" algn="l">
              <a:spcBef>
                <a:spcPts val="1600"/>
              </a:spcBef>
              <a:spcAft>
                <a:spcPts val="0"/>
              </a:spcAft>
              <a:buNone/>
            </a:pPr>
            <a:r>
              <a:rPr b="1" lang="en" sz="1500"/>
              <a:t>Debrief</a:t>
            </a:r>
            <a:endParaRPr sz="1500"/>
          </a:p>
          <a:p>
            <a:pPr indent="0" lvl="0" marL="0" rtl="0" algn="l">
              <a:spcBef>
                <a:spcPts val="0"/>
              </a:spcBef>
              <a:spcAft>
                <a:spcPts val="0"/>
              </a:spcAft>
              <a:buNone/>
            </a:pPr>
            <a:r>
              <a:rPr lang="en" sz="1500"/>
              <a:t>Spend five minutes on this debrief. We suggest debriefing by asking groups to share the answer they got and inquiring whether any group has a different answer.</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en" sz="1500"/>
              <a:t>Confirm the correct answer. There are only three questions so this should be doable in five minutes.</a:t>
            </a:r>
            <a:endParaRPr sz="1500"/>
          </a:p>
        </p:txBody>
      </p:sp>
      <p:sp>
        <p:nvSpPr>
          <p:cNvPr id="749" name="Google Shape;749;p73"/>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74"/>
          <p:cNvSpPr txBox="1"/>
          <p:nvPr>
            <p:ph idx="1" type="body"/>
          </p:nvPr>
        </p:nvSpPr>
        <p:spPr>
          <a:xfrm>
            <a:off x="457200" y="1143000"/>
            <a:ext cx="7762200" cy="14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partner, use the home page view to find answers to the following questions using the date ranges below.</a:t>
            </a:r>
            <a:endParaRPr/>
          </a:p>
          <a:p>
            <a:pPr indent="0" lvl="0" marL="0" rtl="0" algn="l">
              <a:spcBef>
                <a:spcPts val="1600"/>
              </a:spcBef>
              <a:spcAft>
                <a:spcPts val="0"/>
              </a:spcAft>
              <a:buNone/>
            </a:pPr>
            <a:r>
              <a:rPr b="1" lang="en"/>
              <a:t>7-</a:t>
            </a:r>
            <a:r>
              <a:rPr b="1" lang="en"/>
              <a:t>day range: </a:t>
            </a:r>
            <a:endParaRPr b="1"/>
          </a:p>
          <a:p>
            <a:pPr indent="0" lvl="0" marL="0" rtl="0" algn="l">
              <a:spcBef>
                <a:spcPts val="1600"/>
              </a:spcBef>
              <a:spcAft>
                <a:spcPts val="0"/>
              </a:spcAft>
              <a:buNone/>
            </a:pPr>
            <a:r>
              <a:rPr b="1" lang="en"/>
              <a:t>90-day range: </a:t>
            </a:r>
            <a:endParaRPr/>
          </a:p>
          <a:p>
            <a:pPr indent="-342900" lvl="0" marL="457200" rtl="0" algn="l">
              <a:spcBef>
                <a:spcPts val="1600"/>
              </a:spcBef>
              <a:spcAft>
                <a:spcPts val="0"/>
              </a:spcAft>
              <a:buSzPts val="1800"/>
              <a:buChar char="●"/>
            </a:pPr>
            <a:r>
              <a:rPr lang="en"/>
              <a:t>What are the top three pages in terms of pageviews?</a:t>
            </a:r>
            <a:endParaRPr/>
          </a:p>
          <a:p>
            <a:pPr indent="-342900" lvl="0" marL="457200" rtl="0" algn="l">
              <a:spcBef>
                <a:spcPts val="0"/>
              </a:spcBef>
              <a:spcAft>
                <a:spcPts val="0"/>
              </a:spcAft>
              <a:buSzPts val="1800"/>
              <a:buChar char="●"/>
            </a:pPr>
            <a:r>
              <a:rPr lang="en"/>
              <a:t>Which day has the most number of sessions?</a:t>
            </a:r>
            <a:endParaRPr/>
          </a:p>
          <a:p>
            <a:pPr indent="-342900" lvl="0" marL="457200" rtl="0" algn="l">
              <a:spcBef>
                <a:spcPts val="0"/>
              </a:spcBef>
              <a:spcAft>
                <a:spcPts val="0"/>
              </a:spcAft>
              <a:buSzPts val="1800"/>
              <a:buChar char="●"/>
            </a:pPr>
            <a:r>
              <a:rPr lang="en"/>
              <a:t>Which channel has been the most productive for bringing new users to your site in the designated time frames?</a:t>
            </a:r>
            <a:endParaRPr/>
          </a:p>
        </p:txBody>
      </p:sp>
      <p:sp>
        <p:nvSpPr>
          <p:cNvPr id="755" name="Google Shape;755;p7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56" name="Google Shape;756;p7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Practice</a:t>
            </a:r>
            <a:endParaRPr/>
          </a:p>
        </p:txBody>
      </p:sp>
      <p:sp>
        <p:nvSpPr>
          <p:cNvPr id="757" name="Google Shape;757;p7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758" name="Google Shape;758;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759" name="Google Shape;759;p74"/>
          <p:cNvGrpSpPr/>
          <p:nvPr/>
        </p:nvGrpSpPr>
        <p:grpSpPr>
          <a:xfrm>
            <a:off x="6155750" y="172300"/>
            <a:ext cx="927000" cy="927000"/>
            <a:chOff x="916150" y="2075225"/>
            <a:chExt cx="927000" cy="927000"/>
          </a:xfrm>
        </p:grpSpPr>
        <p:sp>
          <p:nvSpPr>
            <p:cNvPr id="760" name="Google Shape;760;p74"/>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761" name="Google Shape;761;p74"/>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5"/>
          <p:cNvSpPr txBox="1"/>
          <p:nvPr>
            <p:ph type="title"/>
          </p:nvPr>
        </p:nvSpPr>
        <p:spPr>
          <a:xfrm>
            <a:off x="457200" y="1777050"/>
            <a:ext cx="80502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Asking Questions &amp; Finding Insights</a:t>
            </a:r>
            <a:endParaRPr/>
          </a:p>
        </p:txBody>
      </p:sp>
      <p:sp>
        <p:nvSpPr>
          <p:cNvPr id="767" name="Google Shape;767;p75"/>
          <p:cNvSpPr/>
          <p:nvPr/>
        </p:nvSpPr>
        <p:spPr>
          <a:xfrm>
            <a:off x="914400"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5"/>
          <p:cNvSpPr txBox="1"/>
          <p:nvPr/>
        </p:nvSpPr>
        <p:spPr>
          <a:xfrm>
            <a:off x="476075"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Getting Acquainted With Google Analytics </a:t>
            </a:r>
            <a:endParaRPr sz="1100">
              <a:solidFill>
                <a:srgbClr val="FFFFFF"/>
              </a:solidFill>
              <a:latin typeface="Proxima Nova"/>
              <a:ea typeface="Proxima Nova"/>
              <a:cs typeface="Proxima Nova"/>
              <a:sym typeface="Proxima Nova"/>
            </a:endParaRPr>
          </a:p>
        </p:txBody>
      </p:sp>
      <p:sp>
        <p:nvSpPr>
          <p:cNvPr id="769" name="Google Shape;769;p75"/>
          <p:cNvSpPr/>
          <p:nvPr/>
        </p:nvSpPr>
        <p:spPr>
          <a:xfrm>
            <a:off x="3263648" y="3354363"/>
            <a:ext cx="231300" cy="231300"/>
          </a:xfrm>
          <a:prstGeom prst="ellipse">
            <a:avLst/>
          </a:prstGeom>
          <a:solidFill>
            <a:srgbClr val="F9CE16"/>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75"/>
          <p:cNvSpPr/>
          <p:nvPr/>
        </p:nvSpPr>
        <p:spPr>
          <a:xfrm>
            <a:off x="5612896"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75"/>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75"/>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Asking Questions &amp; Finding Insights</a:t>
            </a:r>
            <a:endParaRPr b="1" sz="1100">
              <a:solidFill>
                <a:srgbClr val="FFFFFF"/>
              </a:solidFill>
              <a:latin typeface="Proxima Nova"/>
              <a:ea typeface="Proxima Nova"/>
              <a:cs typeface="Proxima Nova"/>
              <a:sym typeface="Proxima Nova"/>
            </a:endParaRPr>
          </a:p>
        </p:txBody>
      </p:sp>
      <p:sp>
        <p:nvSpPr>
          <p:cNvPr id="773" name="Google Shape;773;p75"/>
          <p:cNvSpPr txBox="1"/>
          <p:nvPr/>
        </p:nvSpPr>
        <p:spPr>
          <a:xfrm>
            <a:off x="511954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Setting  Goals</a:t>
            </a:r>
            <a:endParaRPr sz="1100">
              <a:solidFill>
                <a:srgbClr val="FFFFFF"/>
              </a:solidFill>
              <a:latin typeface="Proxima Nova"/>
              <a:ea typeface="Proxima Nova"/>
              <a:cs typeface="Proxima Nova"/>
              <a:sym typeface="Proxima Nova"/>
            </a:endParaRPr>
          </a:p>
        </p:txBody>
      </p:sp>
      <p:sp>
        <p:nvSpPr>
          <p:cNvPr id="774" name="Google Shape;774;p75"/>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rgbClr val="FFFFFF"/>
                </a:solidFill>
                <a:latin typeface="Proxima Nova"/>
                <a:ea typeface="Proxima Nova"/>
                <a:cs typeface="Proxima Nova"/>
                <a:sym typeface="Proxima Nova"/>
              </a:rPr>
              <a:t>Practice, Practice, Practice</a:t>
            </a:r>
            <a:endParaRPr sz="1000">
              <a:solidFill>
                <a:srgbClr val="FFFFFF"/>
              </a:solidFill>
              <a:latin typeface="Proxima Nova"/>
              <a:ea typeface="Proxima Nova"/>
              <a:cs typeface="Proxima Nova"/>
              <a:sym typeface="Proxima Nova"/>
            </a:endParaRPr>
          </a:p>
        </p:txBody>
      </p:sp>
      <p:cxnSp>
        <p:nvCxnSpPr>
          <p:cNvPr id="775" name="Google Shape;775;p75"/>
          <p:cNvCxnSpPr>
            <a:stCxn id="767" idx="6"/>
            <a:endCxn id="769"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776" name="Google Shape;776;p75"/>
          <p:cNvCxnSpPr>
            <a:stCxn id="769" idx="6"/>
            <a:endCxn id="770"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777" name="Google Shape;777;p75"/>
          <p:cNvCxnSpPr>
            <a:stCxn id="770" idx="6"/>
            <a:endCxn id="771"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83" name="Google Shape;783;p76"/>
          <p:cNvSpPr txBox="1"/>
          <p:nvPr>
            <p:ph idx="1" type="body"/>
          </p:nvPr>
        </p:nvSpPr>
        <p:spPr>
          <a:xfrm>
            <a:off x="457200" y="1143000"/>
            <a:ext cx="4915800" cy="3282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lang="en">
                <a:solidFill>
                  <a:schemeClr val="dk1"/>
                </a:solidFill>
              </a:rPr>
              <a:t>Use secondary dimensions and filters to dig deeper into each report.</a:t>
            </a:r>
            <a:r>
              <a:rPr lang="en">
                <a:solidFill>
                  <a:schemeClr val="dk1"/>
                </a:solidFill>
              </a:rPr>
              <a:t> </a:t>
            </a:r>
            <a:endParaRPr>
              <a:solidFill>
                <a:schemeClr val="dk1"/>
              </a:solidFill>
            </a:endParaRPr>
          </a:p>
          <a:p>
            <a:pPr indent="-342900" lvl="0" marL="457200" rtl="0" algn="l">
              <a:spcBef>
                <a:spcPts val="1000"/>
              </a:spcBef>
              <a:spcAft>
                <a:spcPts val="1000"/>
              </a:spcAft>
              <a:buClr>
                <a:schemeClr val="dk1"/>
              </a:buClr>
              <a:buSzPts val="1800"/>
              <a:buFont typeface="Arial"/>
              <a:buChar char="●"/>
            </a:pPr>
            <a:r>
              <a:rPr lang="en">
                <a:solidFill>
                  <a:schemeClr val="dk1"/>
                </a:solidFill>
              </a:rPr>
              <a:t>Practice manipulating the reports to gain insights based on a given scenario.</a:t>
            </a:r>
            <a:endParaRPr>
              <a:solidFill>
                <a:schemeClr val="dk1"/>
              </a:solidFill>
            </a:endParaRPr>
          </a:p>
        </p:txBody>
      </p:sp>
      <p:sp>
        <p:nvSpPr>
          <p:cNvPr id="784" name="Google Shape;784;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785" name="Google Shape;785;p76"/>
          <p:cNvPicPr preferRelativeResize="0"/>
          <p:nvPr/>
        </p:nvPicPr>
        <p:blipFill>
          <a:blip r:embed="rId3">
            <a:alphaModFix/>
          </a:blip>
          <a:stretch>
            <a:fillRect/>
          </a:stretch>
        </p:blipFill>
        <p:spPr>
          <a:xfrm>
            <a:off x="5832150" y="942625"/>
            <a:ext cx="2745199" cy="2745199"/>
          </a:xfrm>
          <a:prstGeom prst="rect">
            <a:avLst/>
          </a:prstGeom>
          <a:noFill/>
          <a:ln>
            <a:noFill/>
          </a:ln>
        </p:spPr>
      </p:pic>
      <p:sp>
        <p:nvSpPr>
          <p:cNvPr id="786" name="Google Shape;786;p7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77"/>
          <p:cNvSpPr txBox="1"/>
          <p:nvPr>
            <p:ph idx="1" type="body"/>
          </p:nvPr>
        </p:nvSpPr>
        <p:spPr>
          <a:xfrm>
            <a:off x="457200" y="1218625"/>
            <a:ext cx="56892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rPr>
              <a:t>We’re now more comfortable with </a:t>
            </a:r>
            <a:r>
              <a:rPr b="1" lang="en" sz="1600">
                <a:solidFill>
                  <a:schemeClr val="lt2"/>
                </a:solidFill>
              </a:rPr>
              <a:t>what data</a:t>
            </a:r>
            <a:r>
              <a:rPr lang="en" sz="1600">
                <a:solidFill>
                  <a:schemeClr val="dk1"/>
                </a:solidFill>
              </a:rPr>
              <a:t> is collected by the platform. </a:t>
            </a:r>
            <a:endParaRPr sz="1600">
              <a:solidFill>
                <a:schemeClr val="dk1"/>
              </a:solidFill>
            </a:endParaRPr>
          </a:p>
          <a:p>
            <a:pPr indent="0" lvl="0" marL="0" rtl="0" algn="l">
              <a:spcBef>
                <a:spcPts val="1600"/>
              </a:spcBef>
              <a:spcAft>
                <a:spcPts val="0"/>
              </a:spcAft>
              <a:buClr>
                <a:schemeClr val="dk1"/>
              </a:buClr>
              <a:buSzPts val="1100"/>
              <a:buFont typeface="Arial"/>
              <a:buNone/>
            </a:pPr>
            <a:r>
              <a:rPr lang="en" sz="1600">
                <a:solidFill>
                  <a:schemeClr val="dk1"/>
                </a:solidFill>
              </a:rPr>
              <a:t>Our next step is to learn how to combine different dimensions and metrics for analysis to find out </a:t>
            </a:r>
            <a:r>
              <a:rPr b="1" lang="en" sz="1600">
                <a:solidFill>
                  <a:schemeClr val="dk2"/>
                </a:solidFill>
              </a:rPr>
              <a:t>why</a:t>
            </a:r>
            <a:r>
              <a:rPr b="1" lang="en" sz="1600">
                <a:solidFill>
                  <a:schemeClr val="dk1"/>
                </a:solidFill>
              </a:rPr>
              <a:t> </a:t>
            </a:r>
            <a:r>
              <a:rPr lang="en" sz="1600">
                <a:solidFill>
                  <a:schemeClr val="dk1"/>
                </a:solidFill>
              </a:rPr>
              <a:t>we care.</a:t>
            </a:r>
            <a:r>
              <a:rPr b="1" lang="en" sz="1600">
                <a:solidFill>
                  <a:schemeClr val="dk1"/>
                </a:solidFill>
                <a:highlight>
                  <a:schemeClr val="accent1"/>
                </a:highlight>
              </a:rPr>
              <a:t> </a:t>
            </a:r>
            <a:endParaRPr b="1" sz="1600">
              <a:solidFill>
                <a:schemeClr val="dk1"/>
              </a:solidFill>
              <a:highlight>
                <a:schemeClr val="accent1"/>
              </a:highlight>
            </a:endParaRPr>
          </a:p>
          <a:p>
            <a:pPr indent="0" lvl="0" marL="0" rtl="0" algn="l">
              <a:spcBef>
                <a:spcPts val="1600"/>
              </a:spcBef>
              <a:spcAft>
                <a:spcPts val="0"/>
              </a:spcAft>
              <a:buNone/>
            </a:pPr>
            <a:r>
              <a:rPr lang="en" sz="1600">
                <a:solidFill>
                  <a:schemeClr val="dk1"/>
                </a:solidFill>
              </a:rPr>
              <a:t>For example, we know Google Analytics collects data on which devices our users use, but why does that matter to our business? </a:t>
            </a:r>
            <a:endParaRPr sz="1600">
              <a:solidFill>
                <a:schemeClr val="dk1"/>
              </a:solidFill>
            </a:endParaRPr>
          </a:p>
          <a:p>
            <a:pPr indent="0" lvl="0" marL="0" rtl="0" algn="l">
              <a:spcBef>
                <a:spcPts val="1600"/>
              </a:spcBef>
              <a:spcAft>
                <a:spcPts val="1600"/>
              </a:spcAft>
              <a:buNone/>
            </a:pPr>
            <a:r>
              <a:rPr b="1" lang="en" sz="1600">
                <a:solidFill>
                  <a:schemeClr val="dk1"/>
                </a:solidFill>
              </a:rPr>
              <a:t>Let’s find out.</a:t>
            </a:r>
            <a:endParaRPr b="1" sz="1600">
              <a:solidFill>
                <a:schemeClr val="dk1"/>
              </a:solidFill>
            </a:endParaRPr>
          </a:p>
        </p:txBody>
      </p:sp>
      <p:sp>
        <p:nvSpPr>
          <p:cNvPr id="792" name="Google Shape;792;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Did We Get Here?</a:t>
            </a:r>
            <a:endParaRPr/>
          </a:p>
        </p:txBody>
      </p:sp>
      <p:sp>
        <p:nvSpPr>
          <p:cNvPr id="793" name="Google Shape;793;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94" name="Google Shape;794;p7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795" name="Google Shape;795;p77"/>
          <p:cNvPicPr preferRelativeResize="0"/>
          <p:nvPr/>
        </p:nvPicPr>
        <p:blipFill>
          <a:blip r:embed="rId3">
            <a:alphaModFix/>
          </a:blip>
          <a:stretch>
            <a:fillRect/>
          </a:stretch>
        </p:blipFill>
        <p:spPr>
          <a:xfrm>
            <a:off x="6387375" y="1262175"/>
            <a:ext cx="2372100" cy="2372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 until now, we’ve only looked at data segmented by a single characteristic — a </a:t>
            </a:r>
            <a:r>
              <a:rPr b="1" lang="en">
                <a:solidFill>
                  <a:schemeClr val="lt2"/>
                </a:solidFill>
              </a:rPr>
              <a:t>primary dimension</a:t>
            </a:r>
            <a:r>
              <a:rPr lang="en"/>
              <a:t>. </a:t>
            </a:r>
            <a:endParaRPr/>
          </a:p>
          <a:p>
            <a:pPr indent="0" lvl="0" marL="457200" rtl="0" algn="l">
              <a:spcBef>
                <a:spcPts val="1600"/>
              </a:spcBef>
              <a:spcAft>
                <a:spcPts val="0"/>
              </a:spcAft>
              <a:buNone/>
            </a:pPr>
            <a:r>
              <a:rPr i="1" lang="en"/>
              <a:t>For example, we can find out how many users came to our site by way of </a:t>
            </a:r>
            <a:r>
              <a:rPr b="1" i="1" lang="en">
                <a:solidFill>
                  <a:schemeClr val="lt2"/>
                </a:solidFill>
              </a:rPr>
              <a:t>organic search</a:t>
            </a:r>
            <a:r>
              <a:rPr i="1" lang="en"/>
              <a:t>. </a:t>
            </a:r>
            <a:endParaRPr i="1"/>
          </a:p>
          <a:p>
            <a:pPr indent="0" lvl="0" marL="0" rtl="0" algn="l">
              <a:spcBef>
                <a:spcPts val="1600"/>
              </a:spcBef>
              <a:spcAft>
                <a:spcPts val="0"/>
              </a:spcAft>
              <a:buNone/>
            </a:pPr>
            <a:r>
              <a:rPr b="1" lang="en">
                <a:solidFill>
                  <a:schemeClr val="dk2"/>
                </a:solidFill>
              </a:rPr>
              <a:t>Secondary dimensions</a:t>
            </a:r>
            <a:r>
              <a:rPr lang="en"/>
              <a:t> allow us to dig deeper into the data. </a:t>
            </a:r>
            <a:endParaRPr/>
          </a:p>
          <a:p>
            <a:pPr indent="0" lvl="0" marL="457200" rtl="0" algn="l">
              <a:spcBef>
                <a:spcPts val="1600"/>
              </a:spcBef>
              <a:spcAft>
                <a:spcPts val="1600"/>
              </a:spcAft>
              <a:buNone/>
            </a:pPr>
            <a:r>
              <a:rPr i="1" lang="en"/>
              <a:t>For example, how many users that came to our site by way of an </a:t>
            </a:r>
            <a:br>
              <a:rPr i="1" lang="en"/>
            </a:br>
            <a:r>
              <a:rPr b="1" i="1" lang="en">
                <a:solidFill>
                  <a:schemeClr val="lt2"/>
                </a:solidFill>
              </a:rPr>
              <a:t>organic search</a:t>
            </a:r>
            <a:r>
              <a:rPr i="1" lang="en"/>
              <a:t> are </a:t>
            </a:r>
            <a:r>
              <a:rPr b="1" i="1" lang="en">
                <a:solidFill>
                  <a:schemeClr val="dk2"/>
                </a:solidFill>
              </a:rPr>
              <a:t>25–34 years old</a:t>
            </a:r>
            <a:r>
              <a:rPr i="1" lang="en"/>
              <a:t>?</a:t>
            </a:r>
            <a:endParaRPr i="1"/>
          </a:p>
        </p:txBody>
      </p:sp>
      <p:sp>
        <p:nvSpPr>
          <p:cNvPr id="801" name="Google Shape;801;p7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Secondary Dimensions </a:t>
            </a:r>
            <a:endParaRPr/>
          </a:p>
        </p:txBody>
      </p:sp>
      <p:sp>
        <p:nvSpPr>
          <p:cNvPr id="802" name="Google Shape;802;p7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3" name="Google Shape;803;p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79"/>
          <p:cNvSpPr txBox="1"/>
          <p:nvPr>
            <p:ph idx="4294967295" type="body"/>
          </p:nvPr>
        </p:nvSpPr>
        <p:spPr>
          <a:xfrm>
            <a:off x="457200" y="1143000"/>
            <a:ext cx="253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Filters help get rid of the “noise” so you can focus on specifics. </a:t>
            </a:r>
            <a:endParaRPr/>
          </a:p>
          <a:p>
            <a:pPr indent="0" lvl="0" marL="0" rtl="0" algn="l">
              <a:spcBef>
                <a:spcPts val="1600"/>
              </a:spcBef>
              <a:spcAft>
                <a:spcPts val="1600"/>
              </a:spcAft>
              <a:buClr>
                <a:schemeClr val="dk1"/>
              </a:buClr>
              <a:buSzPts val="1100"/>
              <a:buFont typeface="Arial"/>
              <a:buNone/>
            </a:pPr>
            <a:r>
              <a:rPr lang="en">
                <a:solidFill>
                  <a:schemeClr val="dk1"/>
                </a:solidFill>
              </a:rPr>
              <a:t>You can select which dimensions or metrics to </a:t>
            </a:r>
            <a:r>
              <a:rPr b="1" lang="en">
                <a:solidFill>
                  <a:schemeClr val="dk1"/>
                </a:solidFill>
              </a:rPr>
              <a:t>include </a:t>
            </a:r>
            <a:r>
              <a:rPr lang="en">
                <a:solidFill>
                  <a:schemeClr val="dk1"/>
                </a:solidFill>
              </a:rPr>
              <a:t>or </a:t>
            </a:r>
            <a:r>
              <a:rPr b="1" lang="en">
                <a:solidFill>
                  <a:schemeClr val="dk1"/>
                </a:solidFill>
              </a:rPr>
              <a:t>exclude</a:t>
            </a:r>
            <a:r>
              <a:rPr lang="en">
                <a:solidFill>
                  <a:schemeClr val="dk1"/>
                </a:solidFill>
              </a:rPr>
              <a:t>.</a:t>
            </a:r>
            <a:r>
              <a:rPr b="1" lang="en">
                <a:solidFill>
                  <a:schemeClr val="dk1"/>
                </a:solidFill>
              </a:rPr>
              <a:t> </a:t>
            </a:r>
            <a:endParaRPr/>
          </a:p>
        </p:txBody>
      </p:sp>
      <p:sp>
        <p:nvSpPr>
          <p:cNvPr id="809" name="Google Shape;809;p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Drilling With Filters</a:t>
            </a:r>
            <a:endParaRPr/>
          </a:p>
        </p:txBody>
      </p:sp>
      <p:sp>
        <p:nvSpPr>
          <p:cNvPr id="810" name="Google Shape;810;p7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811" name="Google Shape;811;p79"/>
          <p:cNvPicPr preferRelativeResize="0"/>
          <p:nvPr/>
        </p:nvPicPr>
        <p:blipFill>
          <a:blip r:embed="rId3">
            <a:alphaModFix/>
          </a:blip>
          <a:stretch>
            <a:fillRect/>
          </a:stretch>
        </p:blipFill>
        <p:spPr>
          <a:xfrm>
            <a:off x="3194000" y="1259925"/>
            <a:ext cx="5492801" cy="2585324"/>
          </a:xfrm>
          <a:prstGeom prst="rect">
            <a:avLst/>
          </a:prstGeom>
          <a:noFill/>
          <a:ln cap="flat" cmpd="sng" w="9525">
            <a:solidFill>
              <a:srgbClr val="B7B7B7"/>
            </a:solidFill>
            <a:prstDash val="solid"/>
            <a:round/>
            <a:headEnd len="sm" w="sm" type="none"/>
            <a:tailEnd len="sm" w="sm" type="none"/>
          </a:ln>
        </p:spPr>
      </p:pic>
      <p:sp>
        <p:nvSpPr>
          <p:cNvPr id="812" name="Google Shape;812;p7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0"/>
          <p:cNvSpPr txBox="1"/>
          <p:nvPr>
            <p:ph idx="1" type="body"/>
          </p:nvPr>
        </p:nvSpPr>
        <p:spPr>
          <a:xfrm>
            <a:off x="457200" y="1143000"/>
            <a:ext cx="50895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at</a:t>
            </a:r>
            <a:r>
              <a:rPr lang="en"/>
              <a:t> our audience through different dimensions and metrics can help us learn more about how certain users are performing compared to others. </a:t>
            </a:r>
            <a:endParaRPr/>
          </a:p>
          <a:p>
            <a:pPr indent="-342900" lvl="0" marL="457200" rtl="0" algn="l">
              <a:spcBef>
                <a:spcPts val="1600"/>
              </a:spcBef>
              <a:spcAft>
                <a:spcPts val="0"/>
              </a:spcAft>
              <a:buSzPts val="1800"/>
              <a:buChar char="●"/>
            </a:pPr>
            <a:r>
              <a:rPr lang="en"/>
              <a:t>Which segment of users spent the most?</a:t>
            </a:r>
            <a:endParaRPr/>
          </a:p>
          <a:p>
            <a:pPr indent="-342900" lvl="0" marL="457200" rtl="0" algn="l">
              <a:spcBef>
                <a:spcPts val="0"/>
              </a:spcBef>
              <a:spcAft>
                <a:spcPts val="0"/>
              </a:spcAft>
              <a:buSzPts val="1800"/>
              <a:buChar char="●"/>
            </a:pPr>
            <a:r>
              <a:rPr lang="en"/>
              <a:t>Which segment of users bounced less? </a:t>
            </a:r>
            <a:endParaRPr/>
          </a:p>
          <a:p>
            <a:pPr indent="-342900" lvl="0" marL="457200" rtl="0" algn="l">
              <a:spcBef>
                <a:spcPts val="0"/>
              </a:spcBef>
              <a:spcAft>
                <a:spcPts val="0"/>
              </a:spcAft>
              <a:buSzPts val="1800"/>
              <a:buChar char="●"/>
            </a:pPr>
            <a:r>
              <a:rPr lang="en"/>
              <a:t>Which segment of users are frequent users? </a:t>
            </a:r>
            <a:endParaRPr/>
          </a:p>
          <a:p>
            <a:pPr indent="0" lvl="0" marL="0" rtl="0" algn="l">
              <a:spcBef>
                <a:spcPts val="1600"/>
              </a:spcBef>
              <a:spcAft>
                <a:spcPts val="1600"/>
              </a:spcAft>
              <a:buNone/>
            </a:pPr>
            <a:r>
              <a:t/>
            </a:r>
            <a:endParaRPr/>
          </a:p>
        </p:txBody>
      </p:sp>
      <p:sp>
        <p:nvSpPr>
          <p:cNvPr id="818" name="Google Shape;818;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 Who Are My Best Users?</a:t>
            </a:r>
            <a:endParaRPr/>
          </a:p>
        </p:txBody>
      </p:sp>
      <p:sp>
        <p:nvSpPr>
          <p:cNvPr id="819" name="Google Shape;819;p8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0" name="Google Shape;820;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821" name="Google Shape;821;p80"/>
          <p:cNvPicPr preferRelativeResize="0"/>
          <p:nvPr/>
        </p:nvPicPr>
        <p:blipFill>
          <a:blip r:embed="rId3">
            <a:alphaModFix/>
          </a:blip>
          <a:stretch>
            <a:fillRect/>
          </a:stretch>
        </p:blipFill>
        <p:spPr>
          <a:xfrm>
            <a:off x="5627623" y="926451"/>
            <a:ext cx="3154425" cy="31544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5" name="Shape 825"/>
        <p:cNvGrpSpPr/>
        <p:nvPr/>
      </p:nvGrpSpPr>
      <p:grpSpPr>
        <a:xfrm>
          <a:off x="0" y="0"/>
          <a:ext cx="0" cy="0"/>
          <a:chOff x="0" y="0"/>
          <a:chExt cx="0" cy="0"/>
        </a:xfrm>
      </p:grpSpPr>
      <p:sp>
        <p:nvSpPr>
          <p:cNvPr id="826" name="Google Shape;826;p81"/>
          <p:cNvSpPr txBox="1"/>
          <p:nvPr>
            <p:ph idx="1" type="body"/>
          </p:nvPr>
        </p:nvSpPr>
        <p:spPr>
          <a:xfrm>
            <a:off x="979500" y="1078375"/>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You have</a:t>
            </a:r>
            <a:r>
              <a:rPr lang="en" sz="1400">
                <a:solidFill>
                  <a:schemeClr val="dk1"/>
                </a:solidFill>
              </a:rPr>
              <a:t> </a:t>
            </a:r>
            <a:r>
              <a:rPr b="1" lang="en" sz="1400">
                <a:solidFill>
                  <a:schemeClr val="dk1"/>
                </a:solidFill>
              </a:rPr>
              <a:t>10 minutes </a:t>
            </a:r>
            <a:r>
              <a:rPr lang="en" sz="1400">
                <a:solidFill>
                  <a:schemeClr val="dk1"/>
                </a:solidFill>
              </a:rPr>
              <a:t>to </a:t>
            </a:r>
            <a:r>
              <a:rPr lang="en" sz="1400">
                <a:solidFill>
                  <a:schemeClr val="dk1"/>
                </a:solidFill>
              </a:rPr>
              <a:t>demonstrate how to ask and answer specific questions about the audience via a scenario and: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Using secondary </a:t>
            </a:r>
            <a:r>
              <a:rPr lang="en" sz="1400">
                <a:solidFill>
                  <a:schemeClr val="dk1"/>
                </a:solidFill>
              </a:rPr>
              <a:t>dimensions</a:t>
            </a:r>
            <a:r>
              <a:rPr lang="en" sz="1400">
                <a:solidFill>
                  <a:schemeClr val="dk1"/>
                </a:solidFill>
              </a:rPr>
              <a:t> and filters.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Connecting an insight to planning a campaign.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 scenario is provided, but you may customize it if you’d like.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Y</a:t>
            </a:r>
            <a:r>
              <a:rPr lang="en" sz="1400">
                <a:solidFill>
                  <a:schemeClr val="dk1"/>
                </a:solidFill>
              </a:rPr>
              <a:t>ou can stop sharing the deck and navigate back to Google Analytics. The next slide you should share is the solo exercise. </a:t>
            </a:r>
            <a:endParaRPr sz="1400"/>
          </a:p>
        </p:txBody>
      </p:sp>
      <p:sp>
        <p:nvSpPr>
          <p:cNvPr id="827" name="Google Shape;827;p8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8" name="Google Shape;828;p8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Audience</a:t>
            </a:r>
            <a:r>
              <a:rPr lang="en"/>
              <a:t> Walk-Through</a:t>
            </a:r>
            <a:endParaRPr/>
          </a:p>
        </p:txBody>
      </p:sp>
      <p:sp>
        <p:nvSpPr>
          <p:cNvPr id="829" name="Google Shape;829;p81"/>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7"/>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00" name="Google Shape;300;p37"/>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01" name="Google Shape;301;p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2" name="Google Shape;302;p3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 want to double-down on our marketing tactics to increase users from the age group that’s most active on our site.</a:t>
            </a:r>
            <a:endParaRPr b="1"/>
          </a:p>
          <a:p>
            <a:pPr indent="0" lvl="0" marL="0" rtl="0" algn="l">
              <a:spcBef>
                <a:spcPts val="1600"/>
              </a:spcBef>
              <a:spcAft>
                <a:spcPts val="0"/>
              </a:spcAft>
              <a:buNone/>
            </a:pPr>
            <a:r>
              <a:rPr lang="en"/>
              <a:t>Let’s use the audience report to: </a:t>
            </a:r>
            <a:endParaRPr/>
          </a:p>
          <a:p>
            <a:pPr indent="-342900" lvl="0" marL="457200" rtl="0" algn="l">
              <a:spcBef>
                <a:spcPts val="1600"/>
              </a:spcBef>
              <a:spcAft>
                <a:spcPts val="0"/>
              </a:spcAft>
              <a:buSzPts val="1800"/>
              <a:buChar char="●"/>
            </a:pPr>
            <a:r>
              <a:rPr lang="en"/>
              <a:t>Identify which age group is most active.</a:t>
            </a:r>
            <a:endParaRPr/>
          </a:p>
          <a:p>
            <a:pPr indent="-342900" lvl="0" marL="457200" rtl="0" algn="l">
              <a:spcBef>
                <a:spcPts val="0"/>
              </a:spcBef>
              <a:spcAft>
                <a:spcPts val="0"/>
              </a:spcAft>
              <a:buSzPts val="1800"/>
              <a:buChar char="●"/>
            </a:pPr>
            <a:r>
              <a:rPr lang="en"/>
              <a:t>Learn something about this age group that might help us in planning our campaign.</a:t>
            </a:r>
            <a:endParaRPr/>
          </a:p>
          <a:p>
            <a:pPr indent="-342900" lvl="0" marL="457200" rtl="0" algn="l">
              <a:spcBef>
                <a:spcPts val="0"/>
              </a:spcBef>
              <a:spcAft>
                <a:spcPts val="0"/>
              </a:spcAft>
              <a:buSzPts val="1800"/>
              <a:buChar char="●"/>
            </a:pPr>
            <a:r>
              <a:rPr lang="en"/>
              <a:t>Practice using secondary dimensions and filters.</a:t>
            </a:r>
            <a:endParaRPr/>
          </a:p>
          <a:p>
            <a:pPr indent="0" lvl="0" marL="0" rtl="0" algn="l">
              <a:spcBef>
                <a:spcPts val="1600"/>
              </a:spcBef>
              <a:spcAft>
                <a:spcPts val="1600"/>
              </a:spcAft>
              <a:buNone/>
            </a:pPr>
            <a:r>
              <a:t/>
            </a:r>
            <a:endParaRPr/>
          </a:p>
        </p:txBody>
      </p:sp>
      <p:sp>
        <p:nvSpPr>
          <p:cNvPr id="835" name="Google Shape;835;p8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Asking </a:t>
            </a:r>
            <a:r>
              <a:rPr lang="en"/>
              <a:t>Audience Questions</a:t>
            </a:r>
            <a:endParaRPr/>
          </a:p>
        </p:txBody>
      </p:sp>
      <p:sp>
        <p:nvSpPr>
          <p:cNvPr id="836" name="Google Shape;836;p8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37" name="Google Shape;837;p8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8" name="Google Shape;838;p8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839" name="Google Shape;839;p82"/>
          <p:cNvGrpSpPr/>
          <p:nvPr/>
        </p:nvGrpSpPr>
        <p:grpSpPr>
          <a:xfrm>
            <a:off x="5927150" y="172300"/>
            <a:ext cx="927000" cy="927000"/>
            <a:chOff x="916150" y="2075225"/>
            <a:chExt cx="927000" cy="927000"/>
          </a:xfrm>
        </p:grpSpPr>
        <p:sp>
          <p:nvSpPr>
            <p:cNvPr id="840" name="Google Shape;840;p8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841" name="Google Shape;841;p8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842" name="Google Shape;842;p82"/>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8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Your Turn</a:t>
            </a:r>
            <a:endParaRPr sz="2200"/>
          </a:p>
        </p:txBody>
      </p:sp>
      <p:sp>
        <p:nvSpPr>
          <p:cNvPr id="848" name="Google Shape;848;p83"/>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49" name="Google Shape;849;p8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0" name="Google Shape;850;p8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b="1">
              <a:highlight>
                <a:srgbClr val="F9CE16"/>
              </a:highlight>
            </a:endParaRPr>
          </a:p>
        </p:txBody>
      </p:sp>
      <p:sp>
        <p:nvSpPr>
          <p:cNvPr id="851" name="Google Shape;851;p8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a:t>
            </a:r>
            <a:r>
              <a:rPr lang="en"/>
              <a:t>Minutes</a:t>
            </a:r>
            <a:endParaRPr/>
          </a:p>
        </p:txBody>
      </p:sp>
      <p:sp>
        <p:nvSpPr>
          <p:cNvPr id="852" name="Google Shape;852;p83"/>
          <p:cNvSpPr txBox="1"/>
          <p:nvPr>
            <p:ph idx="1" type="body"/>
          </p:nvPr>
        </p:nvSpPr>
        <p:spPr>
          <a:xfrm>
            <a:off x="457200" y="1143000"/>
            <a:ext cx="8229600" cy="329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dk1"/>
                </a:solidFill>
              </a:rPr>
              <a:t>Set the date range to the last three months. </a:t>
            </a:r>
            <a:endParaRPr sz="1500">
              <a:solidFill>
                <a:schemeClr val="dk1"/>
              </a:solidFill>
            </a:endParaRPr>
          </a:p>
          <a:p>
            <a:pPr indent="0" lvl="0" marL="0" rtl="0" algn="l">
              <a:lnSpc>
                <a:spcPct val="115000"/>
              </a:lnSpc>
              <a:spcBef>
                <a:spcPts val="1000"/>
              </a:spcBef>
              <a:spcAft>
                <a:spcPts val="0"/>
              </a:spcAft>
              <a:buNone/>
            </a:pPr>
            <a:r>
              <a:rPr lang="en" sz="1500">
                <a:solidFill>
                  <a:schemeClr val="dk1"/>
                </a:solidFill>
              </a:rPr>
              <a:t>Use the audience report to learn something about your users that will help you plan a campaign. </a:t>
            </a:r>
            <a:endParaRPr sz="1500">
              <a:solidFill>
                <a:schemeClr val="dk1"/>
              </a:solidFill>
            </a:endParaRPr>
          </a:p>
          <a:p>
            <a:pPr indent="0" lvl="0" marL="0" rtl="0" algn="l">
              <a:lnSpc>
                <a:spcPct val="115000"/>
              </a:lnSpc>
              <a:spcBef>
                <a:spcPts val="1000"/>
              </a:spcBef>
              <a:spcAft>
                <a:spcPts val="0"/>
              </a:spcAft>
              <a:buNone/>
            </a:pPr>
            <a:r>
              <a:rPr b="1" lang="en" sz="1500">
                <a:solidFill>
                  <a:schemeClr val="dk1"/>
                </a:solidFill>
              </a:rPr>
              <a:t>You can use the guiding questions below or come up with your own.</a:t>
            </a:r>
            <a:endParaRPr b="1" sz="1500">
              <a:solidFill>
                <a:schemeClr val="dk1"/>
              </a:solidFill>
            </a:endParaRPr>
          </a:p>
          <a:p>
            <a:pPr indent="-323850" lvl="0" marL="457200" rtl="0" algn="l">
              <a:lnSpc>
                <a:spcPct val="115000"/>
              </a:lnSpc>
              <a:spcBef>
                <a:spcPts val="1000"/>
              </a:spcBef>
              <a:spcAft>
                <a:spcPts val="0"/>
              </a:spcAft>
              <a:buClr>
                <a:schemeClr val="dk1"/>
              </a:buClr>
              <a:buSzPts val="1500"/>
              <a:buChar char="●"/>
            </a:pPr>
            <a:r>
              <a:rPr lang="en" sz="1500">
                <a:solidFill>
                  <a:schemeClr val="dk1"/>
                </a:solidFill>
              </a:rPr>
              <a:t>What age or gender has the most users? Least number of users?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What age or gender had the lowest bounce rates? Highest bounce rates?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What location had the highest number of sessions?</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Which device is most popular for each?</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 sz="1500">
                <a:solidFill>
                  <a:schemeClr val="dk1"/>
                </a:solidFill>
              </a:rPr>
              <a:t>What landing pages worked best on mobile vs. not mobile? </a:t>
            </a:r>
            <a:endParaRPr sz="1500">
              <a:solidFill>
                <a:schemeClr val="dk1"/>
              </a:solidFill>
            </a:endParaRPr>
          </a:p>
          <a:p>
            <a:pPr indent="0" lvl="0" marL="0" rtl="0" algn="l">
              <a:lnSpc>
                <a:spcPct val="115000"/>
              </a:lnSpc>
              <a:spcBef>
                <a:spcPts val="0"/>
              </a:spcBef>
              <a:spcAft>
                <a:spcPts val="1000"/>
              </a:spcAft>
              <a:buNone/>
            </a:pPr>
            <a:br>
              <a:rPr lang="en" sz="1500">
                <a:solidFill>
                  <a:schemeClr val="dk1"/>
                </a:solidFill>
              </a:rPr>
            </a:br>
            <a:r>
              <a:rPr lang="en" sz="1500"/>
              <a:t>Be prepared to share what you discover.</a:t>
            </a:r>
            <a:endParaRPr sz="15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 Which Avenues Are Most Productive? </a:t>
            </a:r>
            <a:endParaRPr/>
          </a:p>
        </p:txBody>
      </p:sp>
      <p:sp>
        <p:nvSpPr>
          <p:cNvPr id="858" name="Google Shape;858;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59" name="Google Shape;859;p84"/>
          <p:cNvSpPr txBox="1"/>
          <p:nvPr>
            <p:ph idx="4294967295" type="body"/>
          </p:nvPr>
        </p:nvSpPr>
        <p:spPr>
          <a:xfrm>
            <a:off x="457200" y="1051550"/>
            <a:ext cx="4925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Using the acquisition report, we can answer questions like: </a:t>
            </a:r>
            <a:endParaRPr>
              <a:solidFill>
                <a:schemeClr val="dk1"/>
              </a:solidFill>
            </a:endParaRPr>
          </a:p>
          <a:p>
            <a:pPr indent="-342900" lvl="0" marL="457200" rtl="0" algn="l">
              <a:spcBef>
                <a:spcPts val="1600"/>
              </a:spcBef>
              <a:spcAft>
                <a:spcPts val="0"/>
              </a:spcAft>
              <a:buSzPts val="1800"/>
              <a:buChar char="●"/>
            </a:pPr>
            <a:r>
              <a:rPr lang="en"/>
              <a:t>What sources were most effective in driving users to our site?</a:t>
            </a:r>
            <a:endParaRPr/>
          </a:p>
          <a:p>
            <a:pPr indent="-342900" lvl="0" marL="457200" rtl="0" algn="l">
              <a:spcBef>
                <a:spcPts val="0"/>
              </a:spcBef>
              <a:spcAft>
                <a:spcPts val="0"/>
              </a:spcAft>
              <a:buSzPts val="1800"/>
              <a:buChar char="●"/>
            </a:pPr>
            <a:r>
              <a:rPr lang="en"/>
              <a:t>Which channels bring the most users within a target age range? </a:t>
            </a:r>
            <a:endParaRPr/>
          </a:p>
          <a:p>
            <a:pPr indent="0" lvl="0" marL="0" rtl="0" algn="l">
              <a:spcBef>
                <a:spcPts val="1600"/>
              </a:spcBef>
              <a:spcAft>
                <a:spcPts val="0"/>
              </a:spcAft>
              <a:buNone/>
            </a:pPr>
            <a:r>
              <a:rPr lang="en"/>
              <a:t>The answers to these </a:t>
            </a:r>
            <a:r>
              <a:rPr lang="en"/>
              <a:t>questions</a:t>
            </a:r>
            <a:r>
              <a:rPr lang="en"/>
              <a:t> can help us decide where we want to spend our marketing budget. </a:t>
            </a:r>
            <a:endParaRPr b="1" sz="1900">
              <a:solidFill>
                <a:schemeClr val="dk1"/>
              </a:solidFill>
            </a:endParaRPr>
          </a:p>
          <a:p>
            <a:pPr indent="0" lvl="0" marL="0" rtl="0" algn="l">
              <a:spcBef>
                <a:spcPts val="1600"/>
              </a:spcBef>
              <a:spcAft>
                <a:spcPts val="1600"/>
              </a:spcAft>
              <a:buNone/>
            </a:pPr>
            <a:r>
              <a:t/>
            </a:r>
            <a:endParaRPr/>
          </a:p>
        </p:txBody>
      </p:sp>
      <p:pic>
        <p:nvPicPr>
          <p:cNvPr id="860" name="Google Shape;860;p84"/>
          <p:cNvPicPr preferRelativeResize="0"/>
          <p:nvPr/>
        </p:nvPicPr>
        <p:blipFill rotWithShape="1">
          <a:blip r:embed="rId3">
            <a:alphaModFix/>
          </a:blip>
          <a:srcRect b="26319" l="0" r="0" t="26319"/>
          <a:stretch/>
        </p:blipFill>
        <p:spPr>
          <a:xfrm flipH="1">
            <a:off x="6340177" y="1448325"/>
            <a:ext cx="2237174" cy="1059579"/>
          </a:xfrm>
          <a:prstGeom prst="rect">
            <a:avLst/>
          </a:prstGeom>
          <a:noFill/>
          <a:ln>
            <a:noFill/>
          </a:ln>
        </p:spPr>
      </p:pic>
      <p:pic>
        <p:nvPicPr>
          <p:cNvPr id="861" name="Google Shape;861;p84"/>
          <p:cNvPicPr preferRelativeResize="0"/>
          <p:nvPr/>
        </p:nvPicPr>
        <p:blipFill rotWithShape="1">
          <a:blip r:embed="rId4">
            <a:alphaModFix/>
          </a:blip>
          <a:srcRect b="23887" l="0" r="0" t="23887"/>
          <a:stretch/>
        </p:blipFill>
        <p:spPr>
          <a:xfrm>
            <a:off x="5698341" y="2764844"/>
            <a:ext cx="1730730" cy="903854"/>
          </a:xfrm>
          <a:prstGeom prst="rect">
            <a:avLst/>
          </a:prstGeom>
          <a:noFill/>
          <a:ln>
            <a:noFill/>
          </a:ln>
        </p:spPr>
      </p:pic>
      <p:sp>
        <p:nvSpPr>
          <p:cNvPr id="862" name="Google Shape;862;p8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6" name="Shape 866"/>
        <p:cNvGrpSpPr/>
        <p:nvPr/>
      </p:nvGrpSpPr>
      <p:grpSpPr>
        <a:xfrm>
          <a:off x="0" y="0"/>
          <a:ext cx="0" cy="0"/>
          <a:chOff x="0" y="0"/>
          <a:chExt cx="0" cy="0"/>
        </a:xfrm>
      </p:grpSpPr>
      <p:sp>
        <p:nvSpPr>
          <p:cNvPr id="867" name="Google Shape;867;p85"/>
          <p:cNvSpPr txBox="1"/>
          <p:nvPr>
            <p:ph idx="1" type="body"/>
          </p:nvPr>
        </p:nvSpPr>
        <p:spPr>
          <a:xfrm>
            <a:off x="979500" y="1078375"/>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You have </a:t>
            </a:r>
            <a:r>
              <a:rPr b="1" lang="en" sz="1400">
                <a:solidFill>
                  <a:schemeClr val="dk1"/>
                </a:solidFill>
              </a:rPr>
              <a:t>10 minutes </a:t>
            </a:r>
            <a:r>
              <a:rPr lang="en" sz="1400">
                <a:solidFill>
                  <a:schemeClr val="dk1"/>
                </a:solidFill>
              </a:rPr>
              <a:t>to demonstrate how to ask and answer specific questions about where the audience comes from via a scenario and: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Using secondary dimensions and filters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Connecting an insight to planning a campaign.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 scenario is provided, but you may customize it if you’d like.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Y</a:t>
            </a:r>
            <a:r>
              <a:rPr lang="en" sz="1400">
                <a:solidFill>
                  <a:schemeClr val="dk1"/>
                </a:solidFill>
              </a:rPr>
              <a:t>ou can stop sharing the deck and navigate back to Google Analytics. The next slide you should share is the partner exercise. </a:t>
            </a:r>
            <a:endParaRPr sz="1400"/>
          </a:p>
        </p:txBody>
      </p:sp>
      <p:sp>
        <p:nvSpPr>
          <p:cNvPr id="868" name="Google Shape;868;p8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69" name="Google Shape;869;p8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Acquisition </a:t>
            </a:r>
            <a:r>
              <a:rPr lang="en"/>
              <a:t>Walk-Through</a:t>
            </a:r>
            <a:endParaRPr/>
          </a:p>
        </p:txBody>
      </p:sp>
      <p:sp>
        <p:nvSpPr>
          <p:cNvPr id="870" name="Google Shape;870;p85"/>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 want to spend some extra marketing budget to boost traffic from your most successful channel. </a:t>
            </a:r>
            <a:endParaRPr b="1"/>
          </a:p>
          <a:p>
            <a:pPr indent="0" lvl="0" marL="0" rtl="0" algn="l">
              <a:spcBef>
                <a:spcPts val="1600"/>
              </a:spcBef>
              <a:spcAft>
                <a:spcPts val="0"/>
              </a:spcAft>
              <a:buClr>
                <a:schemeClr val="dk1"/>
              </a:buClr>
              <a:buSzPts val="1100"/>
              <a:buFont typeface="Arial"/>
              <a:buNone/>
            </a:pPr>
            <a:r>
              <a:rPr lang="en">
                <a:solidFill>
                  <a:schemeClr val="dk1"/>
                </a:solidFill>
              </a:rPr>
              <a:t>Let’s use the acquisition report to:</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Identify which channel sends the most users to your site.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Learn which age group enters your site most from that channel.</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Practice using secondary dimensions and filters.</a:t>
            </a:r>
            <a:endParaRPr>
              <a:solidFill>
                <a:schemeClr val="dk1"/>
              </a:solidFill>
            </a:endParaRPr>
          </a:p>
        </p:txBody>
      </p:sp>
      <p:sp>
        <p:nvSpPr>
          <p:cNvPr id="876" name="Google Shape;876;p8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77" name="Google Shape;877;p8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Asking Acquisition Questions</a:t>
            </a:r>
            <a:endParaRPr/>
          </a:p>
          <a:p>
            <a:pPr indent="0" lvl="0" marL="0" rtl="0" algn="l">
              <a:spcBef>
                <a:spcPts val="1600"/>
              </a:spcBef>
              <a:spcAft>
                <a:spcPts val="0"/>
              </a:spcAft>
              <a:buNone/>
            </a:pPr>
            <a:r>
              <a:t/>
            </a:r>
            <a:endParaRPr/>
          </a:p>
        </p:txBody>
      </p:sp>
      <p:sp>
        <p:nvSpPr>
          <p:cNvPr id="878" name="Google Shape;878;p8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79" name="Google Shape;879;p8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880" name="Google Shape;880;p86"/>
          <p:cNvGrpSpPr/>
          <p:nvPr/>
        </p:nvGrpSpPr>
        <p:grpSpPr>
          <a:xfrm>
            <a:off x="5927150" y="172300"/>
            <a:ext cx="927000" cy="927000"/>
            <a:chOff x="916150" y="2075225"/>
            <a:chExt cx="927000" cy="927000"/>
          </a:xfrm>
        </p:grpSpPr>
        <p:sp>
          <p:nvSpPr>
            <p:cNvPr id="881" name="Google Shape;881;p8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882" name="Google Shape;882;p8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883" name="Google Shape;883;p86"/>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87"/>
          <p:cNvSpPr txBox="1"/>
          <p:nvPr>
            <p:ph idx="1" type="body"/>
          </p:nvPr>
        </p:nvSpPr>
        <p:spPr>
          <a:xfrm>
            <a:off x="457200" y="1143000"/>
            <a:ext cx="85377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t>Set the date range to the last three months. </a:t>
            </a:r>
            <a:endParaRPr sz="1600"/>
          </a:p>
          <a:p>
            <a:pPr indent="0" lvl="0" marL="0" rtl="0" algn="l">
              <a:lnSpc>
                <a:spcPct val="115000"/>
              </a:lnSpc>
              <a:spcBef>
                <a:spcPts val="1600"/>
              </a:spcBef>
              <a:spcAft>
                <a:spcPts val="0"/>
              </a:spcAft>
              <a:buClr>
                <a:schemeClr val="dk1"/>
              </a:buClr>
              <a:buSzPts val="1100"/>
              <a:buFont typeface="Arial"/>
              <a:buNone/>
            </a:pPr>
            <a:r>
              <a:rPr lang="en" sz="1600"/>
              <a:t>Use the acquisition report to learn something about your users that will help you </a:t>
            </a:r>
            <a:br>
              <a:rPr lang="en" sz="1600"/>
            </a:br>
            <a:r>
              <a:rPr lang="en" sz="1600"/>
              <a:t>plan a campaign.</a:t>
            </a:r>
            <a:endParaRPr sz="1600"/>
          </a:p>
          <a:p>
            <a:pPr indent="0" lvl="0" marL="0" rtl="0" algn="l">
              <a:lnSpc>
                <a:spcPct val="115000"/>
              </a:lnSpc>
              <a:spcBef>
                <a:spcPts val="1600"/>
              </a:spcBef>
              <a:spcAft>
                <a:spcPts val="0"/>
              </a:spcAft>
              <a:buNone/>
            </a:pPr>
            <a:r>
              <a:rPr b="1" lang="en" sz="1600">
                <a:solidFill>
                  <a:schemeClr val="dk1"/>
                </a:solidFill>
              </a:rPr>
              <a:t>You can use the guiding questions below or come up with your own.</a:t>
            </a:r>
            <a:endParaRPr sz="1600"/>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Which source sent the most users?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Which source had the highest goal 1 conversion rate?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Which medium had the highest number of transactions?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Which source had the lowest bounce rate?</a:t>
            </a:r>
            <a:endParaRPr sz="1600">
              <a:solidFill>
                <a:schemeClr val="dk1"/>
              </a:solidFill>
            </a:endParaRPr>
          </a:p>
          <a:p>
            <a:pPr indent="0" lvl="0" marL="0" rtl="0" algn="l">
              <a:lnSpc>
                <a:spcPct val="115000"/>
              </a:lnSpc>
              <a:spcBef>
                <a:spcPts val="0"/>
              </a:spcBef>
              <a:spcAft>
                <a:spcPts val="0"/>
              </a:spcAft>
              <a:buNone/>
            </a:pPr>
            <a:r>
              <a:t/>
            </a:r>
            <a:endParaRPr sz="1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Be prepared to share what you discover.</a:t>
            </a:r>
            <a:endParaRPr sz="1600">
              <a:solidFill>
                <a:schemeClr val="dk1"/>
              </a:solidFill>
            </a:endParaRPr>
          </a:p>
          <a:p>
            <a:pPr indent="0" lvl="0" marL="0" rtl="0" algn="l">
              <a:lnSpc>
                <a:spcPct val="115000"/>
              </a:lnSpc>
              <a:spcBef>
                <a:spcPts val="1600"/>
              </a:spcBef>
              <a:spcAft>
                <a:spcPts val="0"/>
              </a:spcAft>
              <a:buNone/>
            </a:pPr>
            <a:r>
              <a:t/>
            </a:r>
            <a:endParaRPr sz="1600">
              <a:solidFill>
                <a:schemeClr val="dk1"/>
              </a:solidFill>
            </a:endParaRPr>
          </a:p>
        </p:txBody>
      </p:sp>
      <p:sp>
        <p:nvSpPr>
          <p:cNvPr id="889" name="Google Shape;889;p8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Asking the Right Questions: Acquisition</a:t>
            </a:r>
            <a:endParaRPr/>
          </a:p>
        </p:txBody>
      </p:sp>
      <p:sp>
        <p:nvSpPr>
          <p:cNvPr id="890" name="Google Shape;890;p8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891" name="Google Shape;891;p8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92" name="Google Shape;892;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8"/>
          <p:cNvSpPr txBox="1"/>
          <p:nvPr/>
        </p:nvSpPr>
        <p:spPr>
          <a:xfrm>
            <a:off x="457200" y="1983900"/>
            <a:ext cx="2790600" cy="11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00">
                <a:solidFill>
                  <a:srgbClr val="000000"/>
                </a:solidFill>
                <a:latin typeface="Proxima Nova"/>
                <a:ea typeface="Proxima Nova"/>
                <a:cs typeface="Proxima Nova"/>
                <a:sym typeface="Proxima Nova"/>
              </a:rPr>
              <a:t>Time for Lunch!</a:t>
            </a:r>
            <a:endParaRPr b="1" sz="3600">
              <a:solidFill>
                <a:srgbClr val="000000"/>
              </a:solidFill>
              <a:latin typeface="Proxima Nova"/>
              <a:ea typeface="Proxima Nova"/>
              <a:cs typeface="Proxima Nova"/>
              <a:sym typeface="Proxima Nova"/>
            </a:endParaRPr>
          </a:p>
        </p:txBody>
      </p:sp>
      <p:sp>
        <p:nvSpPr>
          <p:cNvPr id="898" name="Google Shape;898;p88"/>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899" name="Google Shape;899;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2021 General Assembly</a:t>
            </a:r>
            <a:endParaRPr>
              <a:solidFill>
                <a:schemeClr val="dk1"/>
              </a:solidFill>
            </a:endParaRPr>
          </a:p>
        </p:txBody>
      </p:sp>
      <p:pic>
        <p:nvPicPr>
          <p:cNvPr id="900" name="Google Shape;900;p88"/>
          <p:cNvPicPr preferRelativeResize="0"/>
          <p:nvPr/>
        </p:nvPicPr>
        <p:blipFill>
          <a:blip r:embed="rId3">
            <a:alphaModFix/>
          </a:blip>
          <a:stretch>
            <a:fillRect/>
          </a:stretch>
        </p:blipFill>
        <p:spPr>
          <a:xfrm>
            <a:off x="3281213" y="1117650"/>
            <a:ext cx="3434025" cy="2908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89"/>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is both a science and an art.</a:t>
            </a:r>
            <a:endParaRPr/>
          </a:p>
        </p:txBody>
      </p:sp>
      <p:sp>
        <p:nvSpPr>
          <p:cNvPr id="906" name="Google Shape;906;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07" name="Google Shape;907;p8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908" name="Google Shape;908;p89"/>
          <p:cNvGrpSpPr/>
          <p:nvPr/>
        </p:nvGrpSpPr>
        <p:grpSpPr>
          <a:xfrm>
            <a:off x="5927150" y="172300"/>
            <a:ext cx="927000" cy="927000"/>
            <a:chOff x="916150" y="2075225"/>
            <a:chExt cx="927000" cy="927000"/>
          </a:xfrm>
        </p:grpSpPr>
        <p:sp>
          <p:nvSpPr>
            <p:cNvPr id="909" name="Google Shape;909;p89"/>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910" name="Google Shape;910;p89"/>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 How Are Users Engaging With Our Site?</a:t>
            </a:r>
            <a:endParaRPr/>
          </a:p>
        </p:txBody>
      </p:sp>
      <p:sp>
        <p:nvSpPr>
          <p:cNvPr id="916" name="Google Shape;916;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17" name="Google Shape;917;p9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18" name="Google Shape;918;p90"/>
          <p:cNvSpPr txBox="1"/>
          <p:nvPr>
            <p:ph idx="1" type="body"/>
          </p:nvPr>
        </p:nvSpPr>
        <p:spPr>
          <a:xfrm>
            <a:off x="457200" y="1051560"/>
            <a:ext cx="48051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behavior report can help us find answers to questions like: </a:t>
            </a:r>
            <a:endParaRPr/>
          </a:p>
          <a:p>
            <a:pPr indent="-342900" lvl="0" marL="457200" rtl="0" algn="l">
              <a:spcBef>
                <a:spcPts val="1600"/>
              </a:spcBef>
              <a:spcAft>
                <a:spcPts val="0"/>
              </a:spcAft>
              <a:buSzPts val="1800"/>
              <a:buChar char="●"/>
            </a:pPr>
            <a:r>
              <a:rPr lang="en"/>
              <a:t>Which page has the most pageviews?</a:t>
            </a:r>
            <a:endParaRPr/>
          </a:p>
          <a:p>
            <a:pPr indent="-342900" lvl="0" marL="457200" rtl="0" algn="l">
              <a:spcBef>
                <a:spcPts val="0"/>
              </a:spcBef>
              <a:spcAft>
                <a:spcPts val="0"/>
              </a:spcAft>
              <a:buSzPts val="1800"/>
              <a:buChar char="●"/>
            </a:pPr>
            <a:r>
              <a:rPr lang="en"/>
              <a:t>Which landing pages have the best conversion rates?</a:t>
            </a:r>
            <a:endParaRPr/>
          </a:p>
          <a:p>
            <a:pPr indent="-342900" lvl="0" marL="457200" rtl="0" algn="l">
              <a:spcBef>
                <a:spcPts val="0"/>
              </a:spcBef>
              <a:spcAft>
                <a:spcPts val="0"/>
              </a:spcAft>
              <a:buSzPts val="1800"/>
              <a:buChar char="●"/>
            </a:pPr>
            <a:r>
              <a:rPr lang="en"/>
              <a:t>Which pages do users leave from most often (exit pages)?</a:t>
            </a:r>
            <a:endParaRPr/>
          </a:p>
          <a:p>
            <a:pPr indent="-342900" lvl="0" marL="457200" rtl="0" algn="l">
              <a:spcBef>
                <a:spcPts val="0"/>
              </a:spcBef>
              <a:spcAft>
                <a:spcPts val="0"/>
              </a:spcAft>
              <a:buSzPts val="1800"/>
              <a:buChar char="●"/>
            </a:pPr>
            <a:r>
              <a:rPr lang="en"/>
              <a:t>Which c</a:t>
            </a:r>
            <a:r>
              <a:rPr lang="en"/>
              <a:t>all-to-action buttons are working on various pages?</a:t>
            </a:r>
            <a:endParaRPr/>
          </a:p>
        </p:txBody>
      </p:sp>
      <p:pic>
        <p:nvPicPr>
          <p:cNvPr id="919" name="Google Shape;919;p90"/>
          <p:cNvPicPr preferRelativeResize="0"/>
          <p:nvPr/>
        </p:nvPicPr>
        <p:blipFill>
          <a:blip r:embed="rId3">
            <a:alphaModFix/>
          </a:blip>
          <a:stretch>
            <a:fillRect/>
          </a:stretch>
        </p:blipFill>
        <p:spPr>
          <a:xfrm>
            <a:off x="6016025" y="1362663"/>
            <a:ext cx="2298774" cy="22987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3" name="Shape 923"/>
        <p:cNvGrpSpPr/>
        <p:nvPr/>
      </p:nvGrpSpPr>
      <p:grpSpPr>
        <a:xfrm>
          <a:off x="0" y="0"/>
          <a:ext cx="0" cy="0"/>
          <a:chOff x="0" y="0"/>
          <a:chExt cx="0" cy="0"/>
        </a:xfrm>
      </p:grpSpPr>
      <p:sp>
        <p:nvSpPr>
          <p:cNvPr id="924" name="Google Shape;924;p91"/>
          <p:cNvSpPr txBox="1"/>
          <p:nvPr>
            <p:ph idx="1" type="body"/>
          </p:nvPr>
        </p:nvSpPr>
        <p:spPr>
          <a:xfrm>
            <a:off x="979500" y="1078375"/>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You have </a:t>
            </a:r>
            <a:r>
              <a:rPr b="1" lang="en" sz="1400">
                <a:solidFill>
                  <a:schemeClr val="dk1"/>
                </a:solidFill>
              </a:rPr>
              <a:t>10 minutes </a:t>
            </a:r>
            <a:r>
              <a:rPr lang="en" sz="1400">
                <a:solidFill>
                  <a:schemeClr val="dk1"/>
                </a:solidFill>
              </a:rPr>
              <a:t>to demonstrate how to ask and answer specific questions about what the audience does on the site via a scenario and:</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Using secondary dimensions and filters.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Connecting an insight to planning a campaign.</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 scenario is provided, but you may customize it if you’d like.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i="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Y</a:t>
            </a:r>
            <a:r>
              <a:rPr lang="en" sz="1400">
                <a:solidFill>
                  <a:schemeClr val="dk1"/>
                </a:solidFill>
              </a:rPr>
              <a:t>ou can stop sharing the deck and navigate back to Google Analytics. The next slide you should share is the solo exercise.</a:t>
            </a:r>
            <a:endParaRPr sz="1400">
              <a:solidFill>
                <a:schemeClr val="dk1"/>
              </a:solidFill>
            </a:endParaRPr>
          </a:p>
          <a:p>
            <a:pPr indent="0" lvl="0" marL="0" rtl="0" algn="l">
              <a:spcBef>
                <a:spcPts val="0"/>
              </a:spcBef>
              <a:spcAft>
                <a:spcPts val="0"/>
              </a:spcAft>
              <a:buNone/>
            </a:pPr>
            <a:r>
              <a:t/>
            </a:r>
            <a:endParaRPr b="1" sz="1400">
              <a:solidFill>
                <a:schemeClr val="dk1"/>
              </a:solidFill>
            </a:endParaRPr>
          </a:p>
        </p:txBody>
      </p:sp>
      <p:sp>
        <p:nvSpPr>
          <p:cNvPr id="925" name="Google Shape;925;p9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26" name="Google Shape;926;p9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Behavior </a:t>
            </a:r>
            <a:r>
              <a:rPr lang="en"/>
              <a:t>Walk-Through</a:t>
            </a:r>
            <a:endParaRPr/>
          </a:p>
        </p:txBody>
      </p:sp>
      <p:sp>
        <p:nvSpPr>
          <p:cNvPr id="927" name="Google Shape;927;p91"/>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08" name="Google Shape;308;p38"/>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09" name="Google Shape;309;p38"/>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10" name="Google Shape;310;p38"/>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11" name="Google Shape;311;p38"/>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12" name="Google Shape;312;p38"/>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13" name="Google Shape;313;p38"/>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14" name="Google Shape;314;p38"/>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15" name="Google Shape;315;p38"/>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16" name="Google Shape;316;p38"/>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17" name="Google Shape;317;p38"/>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18" name="Google Shape;318;p38"/>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19" name="Google Shape;319;p38"/>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20" name="Google Shape;320;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21" name="Google Shape;321;p3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You’ve been given design and engineering resources to redesign one page on your website. </a:t>
            </a:r>
            <a:endParaRPr b="1">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Let’s use the behavior report to: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Identify which of the pages with the 10 highest pageviews has the lowest bounce rate.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Identify which has the highest average time on page.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Practice using secondary dimensions and filters.</a:t>
            </a:r>
            <a:endParaRPr>
              <a:solidFill>
                <a:schemeClr val="dk1"/>
              </a:solidFill>
            </a:endParaRPr>
          </a:p>
          <a:p>
            <a:pPr indent="0" lvl="0" marL="0" rtl="0" algn="l">
              <a:spcBef>
                <a:spcPts val="1600"/>
              </a:spcBef>
              <a:spcAft>
                <a:spcPts val="1600"/>
              </a:spcAft>
              <a:buNone/>
            </a:pPr>
            <a:r>
              <a:t/>
            </a:r>
            <a:endParaRPr/>
          </a:p>
        </p:txBody>
      </p:sp>
      <p:sp>
        <p:nvSpPr>
          <p:cNvPr id="933" name="Google Shape;933;p9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About User Behavior</a:t>
            </a:r>
            <a:endParaRPr/>
          </a:p>
        </p:txBody>
      </p:sp>
      <p:sp>
        <p:nvSpPr>
          <p:cNvPr id="934" name="Google Shape;934;p9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35" name="Google Shape;935;p9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36" name="Google Shape;936;p92"/>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937" name="Google Shape;937;p9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pSp>
        <p:nvGrpSpPr>
          <p:cNvPr id="938" name="Google Shape;938;p92"/>
          <p:cNvGrpSpPr/>
          <p:nvPr/>
        </p:nvGrpSpPr>
        <p:grpSpPr>
          <a:xfrm>
            <a:off x="5927150" y="172300"/>
            <a:ext cx="927000" cy="927000"/>
            <a:chOff x="916150" y="2075225"/>
            <a:chExt cx="927000" cy="927000"/>
          </a:xfrm>
        </p:grpSpPr>
        <p:sp>
          <p:nvSpPr>
            <p:cNvPr id="939" name="Google Shape;939;p9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940" name="Google Shape;940;p9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9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200"/>
              <a:t>Your Turn</a:t>
            </a:r>
            <a:endParaRPr sz="2200"/>
          </a:p>
        </p:txBody>
      </p:sp>
      <p:sp>
        <p:nvSpPr>
          <p:cNvPr id="946" name="Google Shape;946;p93"/>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47" name="Google Shape;947;p9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48" name="Google Shape;948;p9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b="1">
              <a:highlight>
                <a:srgbClr val="F9CE16"/>
              </a:highlight>
            </a:endParaRPr>
          </a:p>
        </p:txBody>
      </p:sp>
      <p:sp>
        <p:nvSpPr>
          <p:cNvPr id="949" name="Google Shape;949;p9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950" name="Google Shape;950;p93"/>
          <p:cNvSpPr txBox="1"/>
          <p:nvPr>
            <p:ph idx="1" type="body"/>
          </p:nvPr>
        </p:nvSpPr>
        <p:spPr>
          <a:xfrm>
            <a:off x="457200" y="1143000"/>
            <a:ext cx="8229600" cy="329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Set the date range to the last three months. </a:t>
            </a:r>
            <a:endParaRPr sz="1600">
              <a:solidFill>
                <a:schemeClr val="dk1"/>
              </a:solidFill>
            </a:endParaRPr>
          </a:p>
          <a:p>
            <a:pPr indent="0" lvl="0" marL="0" rtl="0" algn="l">
              <a:lnSpc>
                <a:spcPct val="115000"/>
              </a:lnSpc>
              <a:spcBef>
                <a:spcPts val="1000"/>
              </a:spcBef>
              <a:spcAft>
                <a:spcPts val="0"/>
              </a:spcAft>
              <a:buNone/>
            </a:pPr>
            <a:r>
              <a:rPr lang="en" sz="1600">
                <a:solidFill>
                  <a:schemeClr val="dk1"/>
                </a:solidFill>
              </a:rPr>
              <a:t>Use the behavior report to plan your page redesign.</a:t>
            </a:r>
            <a:endParaRPr sz="1600">
              <a:solidFill>
                <a:schemeClr val="dk1"/>
              </a:solidFill>
            </a:endParaRPr>
          </a:p>
          <a:p>
            <a:pPr indent="0" lvl="0" marL="0" rtl="0" algn="l">
              <a:lnSpc>
                <a:spcPct val="115000"/>
              </a:lnSpc>
              <a:spcBef>
                <a:spcPts val="1000"/>
              </a:spcBef>
              <a:spcAft>
                <a:spcPts val="0"/>
              </a:spcAft>
              <a:buNone/>
            </a:pPr>
            <a:r>
              <a:rPr b="1" lang="en" sz="1600">
                <a:solidFill>
                  <a:schemeClr val="dk1"/>
                </a:solidFill>
              </a:rPr>
              <a:t>You can use the guiding questions below or come up with your own.</a:t>
            </a:r>
            <a:endParaRPr b="1" sz="1600">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Which page has the most page views? Page title?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Click into </a:t>
            </a:r>
            <a:r>
              <a:rPr b="1" lang="en" sz="1600">
                <a:solidFill>
                  <a:schemeClr val="dk1"/>
                </a:solidFill>
              </a:rPr>
              <a:t>/google+redesign</a:t>
            </a:r>
            <a:r>
              <a:rPr lang="en" sz="1600">
                <a:solidFill>
                  <a:schemeClr val="dk1"/>
                </a:solidFill>
              </a:rPr>
              <a:t>. What part of the website is the most popular?</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What landing pages are resonating with users?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What are the top exit pages for users?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Why is there such a high exit percentage from the home page?</a:t>
            </a:r>
            <a:br>
              <a:rPr lang="en" sz="1600">
                <a:solidFill>
                  <a:schemeClr val="dk1"/>
                </a:solidFill>
              </a:rPr>
            </a:br>
            <a:endParaRPr sz="1600"/>
          </a:p>
          <a:p>
            <a:pPr indent="0" lvl="0" marL="0" rtl="0" algn="l">
              <a:lnSpc>
                <a:spcPct val="115000"/>
              </a:lnSpc>
              <a:spcBef>
                <a:spcPts val="0"/>
              </a:spcBef>
              <a:spcAft>
                <a:spcPts val="1600"/>
              </a:spcAft>
              <a:buNone/>
            </a:pPr>
            <a:r>
              <a:rPr lang="en" sz="1600"/>
              <a:t>Be prepared to share what you discover.</a:t>
            </a:r>
            <a:endParaRPr sz="16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4" name="Shape 954"/>
        <p:cNvGrpSpPr/>
        <p:nvPr/>
      </p:nvGrpSpPr>
      <p:grpSpPr>
        <a:xfrm>
          <a:off x="0" y="0"/>
          <a:ext cx="0" cy="0"/>
          <a:chOff x="0" y="0"/>
          <a:chExt cx="0" cy="0"/>
        </a:xfrm>
      </p:grpSpPr>
      <p:sp>
        <p:nvSpPr>
          <p:cNvPr id="955" name="Google Shape;955;p9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Conversion Walk-Through</a:t>
            </a:r>
            <a:endParaRPr/>
          </a:p>
        </p:txBody>
      </p:sp>
      <p:sp>
        <p:nvSpPr>
          <p:cNvPr id="956" name="Google Shape;956;p94"/>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You have </a:t>
            </a:r>
            <a:r>
              <a:rPr b="1" lang="en" sz="1400">
                <a:solidFill>
                  <a:schemeClr val="dk1"/>
                </a:solidFill>
              </a:rPr>
              <a:t>10 minutes </a:t>
            </a:r>
            <a:r>
              <a:rPr lang="en" sz="1400">
                <a:solidFill>
                  <a:schemeClr val="dk1"/>
                </a:solidFill>
              </a:rPr>
              <a:t>to demonstrate how to ask and answer specific questions about conversions.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A scenario is provided, but you may customize it if you’d like.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i="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Y</a:t>
            </a:r>
            <a:r>
              <a:rPr lang="en" sz="1400">
                <a:solidFill>
                  <a:schemeClr val="dk1"/>
                </a:solidFill>
              </a:rPr>
              <a:t>ou can stop sharing the deck and navigate back to Google Analytics. The next slide you should share is the </a:t>
            </a:r>
            <a:r>
              <a:rPr lang="en" sz="1400">
                <a:solidFill>
                  <a:schemeClr val="dk1"/>
                </a:solidFill>
              </a:rPr>
              <a:t>next section divider on “Setting Goals.”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b="1" sz="1400">
              <a:solidFill>
                <a:schemeClr val="dk1"/>
              </a:solidFill>
            </a:endParaRPr>
          </a:p>
          <a:p>
            <a:pPr indent="0" lvl="0" marL="0" rtl="0" algn="l">
              <a:spcBef>
                <a:spcPts val="0"/>
              </a:spcBef>
              <a:spcAft>
                <a:spcPts val="1600"/>
              </a:spcAft>
              <a:buNone/>
            </a:pPr>
            <a:r>
              <a:t/>
            </a:r>
            <a:endParaRPr/>
          </a:p>
        </p:txBody>
      </p:sp>
      <p:sp>
        <p:nvSpPr>
          <p:cNvPr id="957" name="Google Shape;957;p9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58" name="Google Shape;958;p94"/>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9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Conversion</a:t>
            </a:r>
            <a:r>
              <a:rPr lang="en"/>
              <a:t> Report</a:t>
            </a:r>
            <a:endParaRPr/>
          </a:p>
        </p:txBody>
      </p:sp>
      <p:sp>
        <p:nvSpPr>
          <p:cNvPr id="964" name="Google Shape;964;p9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65" name="Google Shape;965;p9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66" name="Google Shape;966;p9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67" name="Google Shape;967;p95"/>
          <p:cNvSpPr txBox="1"/>
          <p:nvPr>
            <p:ph idx="1" type="body"/>
          </p:nvPr>
        </p:nvSpPr>
        <p:spPr>
          <a:xfrm>
            <a:off x="457200" y="1143000"/>
            <a:ext cx="78828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Your marketing team needs to focus their efforts on two or three channels. Use Google Analytics to identify which channels would result in the most conversions.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Let’s jump into the conversion report to answer questions like: </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Which channels work best with each other to achieve conversions?</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Which channels don’t work together? </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Which pair has the highest percentage of working with direct? </a:t>
            </a:r>
            <a:endParaRPr/>
          </a:p>
        </p:txBody>
      </p:sp>
      <p:sp>
        <p:nvSpPr>
          <p:cNvPr id="968" name="Google Shape;968;p9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grpSp>
        <p:nvGrpSpPr>
          <p:cNvPr id="969" name="Google Shape;969;p95"/>
          <p:cNvGrpSpPr/>
          <p:nvPr/>
        </p:nvGrpSpPr>
        <p:grpSpPr>
          <a:xfrm>
            <a:off x="5927150" y="172300"/>
            <a:ext cx="927000" cy="927000"/>
            <a:chOff x="916150" y="2075225"/>
            <a:chExt cx="927000" cy="927000"/>
          </a:xfrm>
        </p:grpSpPr>
        <p:sp>
          <p:nvSpPr>
            <p:cNvPr id="970" name="Google Shape;970;p95"/>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971" name="Google Shape;971;p95"/>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Goals </a:t>
            </a:r>
            <a:endParaRPr/>
          </a:p>
        </p:txBody>
      </p:sp>
      <p:sp>
        <p:nvSpPr>
          <p:cNvPr id="977" name="Google Shape;977;p96"/>
          <p:cNvSpPr/>
          <p:nvPr/>
        </p:nvSpPr>
        <p:spPr>
          <a:xfrm>
            <a:off x="914400"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6"/>
          <p:cNvSpPr txBox="1"/>
          <p:nvPr/>
        </p:nvSpPr>
        <p:spPr>
          <a:xfrm>
            <a:off x="476075"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Getting Acquainted With Google Analytics </a:t>
            </a:r>
            <a:endParaRPr sz="1100">
              <a:solidFill>
                <a:srgbClr val="FFFFFF"/>
              </a:solidFill>
              <a:latin typeface="Proxima Nova"/>
              <a:ea typeface="Proxima Nova"/>
              <a:cs typeface="Proxima Nova"/>
              <a:sym typeface="Proxima Nova"/>
            </a:endParaRPr>
          </a:p>
        </p:txBody>
      </p:sp>
      <p:sp>
        <p:nvSpPr>
          <p:cNvPr id="979" name="Google Shape;979;p96"/>
          <p:cNvSpPr/>
          <p:nvPr/>
        </p:nvSpPr>
        <p:spPr>
          <a:xfrm>
            <a:off x="3263648"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6"/>
          <p:cNvSpPr/>
          <p:nvPr/>
        </p:nvSpPr>
        <p:spPr>
          <a:xfrm>
            <a:off x="5612896" y="3354363"/>
            <a:ext cx="231300" cy="231300"/>
          </a:xfrm>
          <a:prstGeom prst="ellipse">
            <a:avLst/>
          </a:prstGeom>
          <a:solidFill>
            <a:srgbClr val="F9CE16"/>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6"/>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6"/>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Asking Questions &amp; Finding Insights</a:t>
            </a:r>
            <a:endParaRPr sz="1100">
              <a:solidFill>
                <a:srgbClr val="FFFFFF"/>
              </a:solidFill>
              <a:latin typeface="Proxima Nova"/>
              <a:ea typeface="Proxima Nova"/>
              <a:cs typeface="Proxima Nova"/>
              <a:sym typeface="Proxima Nova"/>
            </a:endParaRPr>
          </a:p>
        </p:txBody>
      </p:sp>
      <p:sp>
        <p:nvSpPr>
          <p:cNvPr id="983" name="Google Shape;983;p96"/>
          <p:cNvSpPr txBox="1"/>
          <p:nvPr/>
        </p:nvSpPr>
        <p:spPr>
          <a:xfrm>
            <a:off x="511954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Setting Goals</a:t>
            </a:r>
            <a:endParaRPr b="1" sz="1100">
              <a:solidFill>
                <a:srgbClr val="FFFFFF"/>
              </a:solidFill>
              <a:latin typeface="Proxima Nova"/>
              <a:ea typeface="Proxima Nova"/>
              <a:cs typeface="Proxima Nova"/>
              <a:sym typeface="Proxima Nova"/>
            </a:endParaRPr>
          </a:p>
        </p:txBody>
      </p:sp>
      <p:sp>
        <p:nvSpPr>
          <p:cNvPr id="984" name="Google Shape;984;p96"/>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rgbClr val="FFFFFF"/>
                </a:solidFill>
                <a:latin typeface="Proxima Nova"/>
                <a:ea typeface="Proxima Nova"/>
                <a:cs typeface="Proxima Nova"/>
                <a:sym typeface="Proxima Nova"/>
              </a:rPr>
              <a:t>Practice, Practice, Practice</a:t>
            </a:r>
            <a:endParaRPr sz="1000">
              <a:solidFill>
                <a:srgbClr val="FFFFFF"/>
              </a:solidFill>
              <a:latin typeface="Proxima Nova"/>
              <a:ea typeface="Proxima Nova"/>
              <a:cs typeface="Proxima Nova"/>
              <a:sym typeface="Proxima Nova"/>
            </a:endParaRPr>
          </a:p>
        </p:txBody>
      </p:sp>
      <p:cxnSp>
        <p:nvCxnSpPr>
          <p:cNvPr id="985" name="Google Shape;985;p96"/>
          <p:cNvCxnSpPr>
            <a:stCxn id="977" idx="6"/>
            <a:endCxn id="979"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986" name="Google Shape;986;p96"/>
          <p:cNvCxnSpPr>
            <a:stCxn id="979" idx="6"/>
            <a:endCxn id="980"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987" name="Google Shape;987;p96"/>
          <p:cNvCxnSpPr>
            <a:stCxn id="980" idx="6"/>
            <a:endCxn id="981"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93" name="Google Shape;993;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994" name="Google Shape;994;p97"/>
          <p:cNvPicPr preferRelativeResize="0"/>
          <p:nvPr/>
        </p:nvPicPr>
        <p:blipFill>
          <a:blip r:embed="rId3">
            <a:alphaModFix/>
          </a:blip>
          <a:stretch>
            <a:fillRect/>
          </a:stretch>
        </p:blipFill>
        <p:spPr>
          <a:xfrm>
            <a:off x="5518600" y="915075"/>
            <a:ext cx="2745199" cy="2745199"/>
          </a:xfrm>
          <a:prstGeom prst="rect">
            <a:avLst/>
          </a:prstGeom>
          <a:noFill/>
          <a:ln>
            <a:noFill/>
          </a:ln>
        </p:spPr>
      </p:pic>
      <p:sp>
        <p:nvSpPr>
          <p:cNvPr id="995" name="Google Shape;995;p9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96" name="Google Shape;996;p97"/>
          <p:cNvSpPr txBox="1"/>
          <p:nvPr>
            <p:ph idx="1" type="body"/>
          </p:nvPr>
        </p:nvSpPr>
        <p:spPr>
          <a:xfrm>
            <a:off x="457200" y="1371600"/>
            <a:ext cx="4321200" cy="3282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solidFill>
                  <a:schemeClr val="dk1"/>
                </a:solidFill>
              </a:rPr>
              <a:t>Determine which of the four goal types is most relevant for your business. </a:t>
            </a:r>
            <a:endParaRPr>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1002" name="Google Shape;1002;p98"/>
          <p:cNvSpPr txBox="1"/>
          <p:nvPr>
            <p:ph idx="4294967295" type="body"/>
          </p:nvPr>
        </p:nvSpPr>
        <p:spPr>
          <a:xfrm>
            <a:off x="457200" y="1143000"/>
            <a:ext cx="5295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spent a lot of time exploring the four reports in Google Analytics. </a:t>
            </a:r>
            <a:endParaRPr/>
          </a:p>
          <a:p>
            <a:pPr indent="0" lvl="0" marL="0" rtl="0" algn="l">
              <a:spcBef>
                <a:spcPts val="1600"/>
              </a:spcBef>
              <a:spcAft>
                <a:spcPts val="0"/>
              </a:spcAft>
              <a:buNone/>
            </a:pPr>
            <a:r>
              <a:rPr lang="en"/>
              <a:t>We’ve learned the common metrics and dimensions and how we can ask questions to gather insights from the data. </a:t>
            </a:r>
            <a:endParaRPr/>
          </a:p>
          <a:p>
            <a:pPr indent="0" lvl="0" marL="0" rtl="0" algn="l">
              <a:spcBef>
                <a:spcPts val="1600"/>
              </a:spcBef>
              <a:spcAft>
                <a:spcPts val="1600"/>
              </a:spcAft>
              <a:buNone/>
            </a:pPr>
            <a:r>
              <a:rPr lang="en"/>
              <a:t>In this section, we’ll learn about </a:t>
            </a:r>
            <a:r>
              <a:rPr b="1" lang="en"/>
              <a:t>setting goals</a:t>
            </a:r>
            <a:r>
              <a:rPr lang="en"/>
              <a:t> so we can use data to suggest action.</a:t>
            </a:r>
            <a:endParaRPr/>
          </a:p>
        </p:txBody>
      </p:sp>
      <p:sp>
        <p:nvSpPr>
          <p:cNvPr id="1003" name="Google Shape;1003;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004" name="Google Shape;1004;p98"/>
          <p:cNvPicPr preferRelativeResize="0"/>
          <p:nvPr/>
        </p:nvPicPr>
        <p:blipFill>
          <a:blip r:embed="rId3">
            <a:alphaModFix/>
          </a:blip>
          <a:stretch>
            <a:fillRect/>
          </a:stretch>
        </p:blipFill>
        <p:spPr>
          <a:xfrm>
            <a:off x="5752200" y="1143000"/>
            <a:ext cx="2751999" cy="2751999"/>
          </a:xfrm>
          <a:prstGeom prst="rect">
            <a:avLst/>
          </a:prstGeom>
          <a:noFill/>
          <a:ln>
            <a:noFill/>
          </a:ln>
        </p:spPr>
      </p:pic>
      <p:sp>
        <p:nvSpPr>
          <p:cNvPr id="1005" name="Google Shape;1005;p9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 Your </a:t>
            </a:r>
            <a:r>
              <a:rPr lang="en"/>
              <a:t>Baseline</a:t>
            </a:r>
            <a:endParaRPr/>
          </a:p>
        </p:txBody>
      </p:sp>
      <p:sp>
        <p:nvSpPr>
          <p:cNvPr id="1011" name="Google Shape;1011;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12" name="Google Shape;1012;p9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Observe the data to determine what is </a:t>
            </a:r>
            <a:r>
              <a:rPr b="1" lang="en"/>
              <a:t>typical</a:t>
            </a:r>
            <a:r>
              <a:rPr lang="en"/>
              <a:t>:</a:t>
            </a:r>
            <a:endParaRPr/>
          </a:p>
          <a:p>
            <a:pPr indent="-342900" lvl="0" marL="457200" rtl="0" algn="l">
              <a:spcBef>
                <a:spcPts val="1600"/>
              </a:spcBef>
              <a:spcAft>
                <a:spcPts val="0"/>
              </a:spcAft>
              <a:buSzPts val="1800"/>
              <a:buChar char="●"/>
            </a:pPr>
            <a:r>
              <a:rPr lang="en"/>
              <a:t>Daily?</a:t>
            </a:r>
            <a:endParaRPr/>
          </a:p>
          <a:p>
            <a:pPr indent="-342900" lvl="0" marL="457200" rtl="0" algn="l">
              <a:spcBef>
                <a:spcPts val="0"/>
              </a:spcBef>
              <a:spcAft>
                <a:spcPts val="0"/>
              </a:spcAft>
              <a:buSzPts val="1800"/>
              <a:buChar char="●"/>
            </a:pPr>
            <a:r>
              <a:rPr lang="en"/>
              <a:t>Weekly?</a:t>
            </a:r>
            <a:endParaRPr/>
          </a:p>
          <a:p>
            <a:pPr indent="-342900" lvl="0" marL="457200" rtl="0" algn="l">
              <a:spcBef>
                <a:spcPts val="0"/>
              </a:spcBef>
              <a:spcAft>
                <a:spcPts val="0"/>
              </a:spcAft>
              <a:buSzPts val="1800"/>
              <a:buChar char="●"/>
            </a:pPr>
            <a:r>
              <a:rPr lang="en"/>
              <a:t>Monthly?</a:t>
            </a:r>
            <a:endParaRPr/>
          </a:p>
          <a:p>
            <a:pPr indent="-342900" lvl="0" marL="457200" rtl="0" algn="l">
              <a:spcBef>
                <a:spcPts val="0"/>
              </a:spcBef>
              <a:spcAft>
                <a:spcPts val="0"/>
              </a:spcAft>
              <a:buSzPts val="1800"/>
              <a:buChar char="●"/>
            </a:pPr>
            <a:r>
              <a:rPr lang="en"/>
              <a:t>Yearly?</a:t>
            </a:r>
            <a:endParaRPr/>
          </a:p>
          <a:p>
            <a:pPr indent="0" lvl="0" marL="0" rtl="0" algn="l">
              <a:spcBef>
                <a:spcPts val="1600"/>
              </a:spcBef>
              <a:spcAft>
                <a:spcPts val="1600"/>
              </a:spcAft>
              <a:buNone/>
            </a:pPr>
            <a:r>
              <a:t/>
            </a:r>
            <a:endParaRPr/>
          </a:p>
        </p:txBody>
      </p:sp>
      <p:sp>
        <p:nvSpPr>
          <p:cNvPr id="1013" name="Google Shape;1013;p9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014" name="Google Shape;1014;p99"/>
          <p:cNvPicPr preferRelativeResize="0"/>
          <p:nvPr/>
        </p:nvPicPr>
        <p:blipFill>
          <a:blip r:embed="rId3">
            <a:alphaModFix/>
          </a:blip>
          <a:stretch>
            <a:fillRect/>
          </a:stretch>
        </p:blipFill>
        <p:spPr>
          <a:xfrm>
            <a:off x="6109125" y="1214025"/>
            <a:ext cx="2372101" cy="2373799"/>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0"/>
          <p:cNvSpPr/>
          <p:nvPr/>
        </p:nvSpPr>
        <p:spPr>
          <a:xfrm>
            <a:off x="997025" y="1325895"/>
            <a:ext cx="3248700" cy="2605200"/>
          </a:xfrm>
          <a:prstGeom prst="roundRect">
            <a:avLst>
              <a:gd fmla="val 16667" name="adj"/>
            </a:avLst>
          </a:prstGeom>
          <a:solidFill>
            <a:srgbClr val="F3F3F3"/>
          </a:solidFill>
          <a:ln>
            <a:noFill/>
          </a:ln>
        </p:spPr>
        <p:txBody>
          <a:bodyPr anchorCtr="0" anchor="t" bIns="91425" lIns="274300"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	</a:t>
            </a:r>
            <a:r>
              <a:rPr b="1" lang="en" sz="1600">
                <a:latin typeface="Proxima Nova"/>
                <a:ea typeface="Proxima Nova"/>
                <a:cs typeface="Proxima Nova"/>
                <a:sym typeface="Proxima Nova"/>
              </a:rPr>
              <a:t>Bad Exceptions</a:t>
            </a:r>
            <a:endParaRPr b="1"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 sz="1600">
                <a:latin typeface="Proxima Nova"/>
                <a:ea typeface="Proxima Nova"/>
                <a:cs typeface="Proxima Nova"/>
                <a:sym typeface="Proxima Nova"/>
              </a:rPr>
              <a:t>Learn what </a:t>
            </a:r>
            <a:r>
              <a:rPr b="1" lang="en" sz="1600">
                <a:latin typeface="Proxima Nova"/>
                <a:ea typeface="Proxima Nova"/>
                <a:cs typeface="Proxima Nova"/>
                <a:sym typeface="Proxima Nova"/>
              </a:rPr>
              <a:t>isn’t</a:t>
            </a:r>
            <a:r>
              <a:rPr lang="en" sz="1600">
                <a:latin typeface="Proxima Nova"/>
                <a:ea typeface="Proxima Nova"/>
                <a:cs typeface="Proxima Nova"/>
                <a:sym typeface="Proxima Nova"/>
              </a:rPr>
              <a:t> working.</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 sz="1600">
                <a:latin typeface="Proxima Nova"/>
                <a:ea typeface="Proxima Nova"/>
                <a:cs typeface="Proxima Nova"/>
                <a:sym typeface="Proxima Nova"/>
              </a:rPr>
              <a:t>Do less of it.</a:t>
            </a:r>
            <a:endParaRPr sz="1600">
              <a:latin typeface="Proxima Nova"/>
              <a:ea typeface="Proxima Nova"/>
              <a:cs typeface="Proxima Nova"/>
              <a:sym typeface="Proxima Nova"/>
            </a:endParaRPr>
          </a:p>
          <a:p>
            <a:pPr indent="0" lvl="0" marL="0" rtl="0" algn="l">
              <a:spcBef>
                <a:spcPts val="1000"/>
              </a:spcBef>
              <a:spcAft>
                <a:spcPts val="1000"/>
              </a:spcAft>
              <a:buNone/>
            </a:pPr>
            <a:r>
              <a:rPr lang="en" sz="1600">
                <a:latin typeface="Proxima Nova"/>
                <a:ea typeface="Proxima Nova"/>
                <a:cs typeface="Proxima Nova"/>
                <a:sym typeface="Proxima Nova"/>
              </a:rPr>
              <a:t>Example: This landing page has a </a:t>
            </a:r>
            <a:r>
              <a:rPr lang="en" sz="1600">
                <a:solidFill>
                  <a:schemeClr val="dk1"/>
                </a:solidFill>
                <a:latin typeface="Proxima Nova"/>
                <a:ea typeface="Proxima Nova"/>
                <a:cs typeface="Proxima Nova"/>
                <a:sym typeface="Proxima Nova"/>
              </a:rPr>
              <a:t>15% higher </a:t>
            </a:r>
            <a:r>
              <a:rPr lang="en" sz="1600">
                <a:latin typeface="Proxima Nova"/>
                <a:ea typeface="Proxima Nova"/>
                <a:cs typeface="Proxima Nova"/>
                <a:sym typeface="Proxima Nova"/>
              </a:rPr>
              <a:t>bounce rate than our baseline.</a:t>
            </a:r>
            <a:endParaRPr sz="1600">
              <a:latin typeface="Proxima Nova"/>
              <a:ea typeface="Proxima Nova"/>
              <a:cs typeface="Proxima Nova"/>
              <a:sym typeface="Proxima Nova"/>
            </a:endParaRPr>
          </a:p>
        </p:txBody>
      </p:sp>
      <p:sp>
        <p:nvSpPr>
          <p:cNvPr id="1020" name="Google Shape;1020;p100"/>
          <p:cNvSpPr/>
          <p:nvPr/>
        </p:nvSpPr>
        <p:spPr>
          <a:xfrm>
            <a:off x="4958975" y="1354200"/>
            <a:ext cx="3248700" cy="2605200"/>
          </a:xfrm>
          <a:prstGeom prst="roundRect">
            <a:avLst>
              <a:gd fmla="val 16667" name="adj"/>
            </a:avLst>
          </a:prstGeom>
          <a:solidFill>
            <a:srgbClr val="F3F3F3"/>
          </a:solidFill>
          <a:ln>
            <a:noFill/>
          </a:ln>
        </p:spPr>
        <p:txBody>
          <a:bodyPr anchorCtr="0" anchor="t" bIns="91425" lIns="274300" spcFirstLastPara="1" rIns="91425" wrap="square" tIns="91425">
            <a:noAutofit/>
          </a:bodyPr>
          <a:lstStyle/>
          <a:p>
            <a:pPr indent="0" lvl="0" marL="0" rtl="0" algn="l">
              <a:spcBef>
                <a:spcPts val="0"/>
              </a:spcBef>
              <a:spcAft>
                <a:spcPts val="0"/>
              </a:spcAft>
              <a:buNone/>
            </a:pPr>
            <a:r>
              <a:rPr b="1" lang="en" sz="1600">
                <a:solidFill>
                  <a:schemeClr val="dk1"/>
                </a:solidFill>
                <a:latin typeface="Proxima Nova"/>
                <a:ea typeface="Proxima Nova"/>
                <a:cs typeface="Proxima Nova"/>
                <a:sym typeface="Proxima Nova"/>
              </a:rPr>
              <a:t>	Good </a:t>
            </a:r>
            <a:r>
              <a:rPr b="1" lang="en" sz="1600">
                <a:solidFill>
                  <a:schemeClr val="dk1"/>
                </a:solidFill>
                <a:latin typeface="Proxima Nova"/>
                <a:ea typeface="Proxima Nova"/>
                <a:cs typeface="Proxima Nova"/>
                <a:sym typeface="Proxima Nova"/>
              </a:rPr>
              <a:t>Exceptions</a:t>
            </a:r>
            <a:endParaRPr b="1"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Learn what </a:t>
            </a:r>
            <a:r>
              <a:rPr b="1" lang="en" sz="1600">
                <a:solidFill>
                  <a:schemeClr val="dk1"/>
                </a:solidFill>
                <a:latin typeface="Proxima Nova"/>
                <a:ea typeface="Proxima Nova"/>
                <a:cs typeface="Proxima Nova"/>
                <a:sym typeface="Proxima Nova"/>
              </a:rPr>
              <a:t>is</a:t>
            </a:r>
            <a:r>
              <a:rPr lang="en" sz="1600">
                <a:solidFill>
                  <a:schemeClr val="dk1"/>
                </a:solidFill>
                <a:latin typeface="Proxima Nova"/>
                <a:ea typeface="Proxima Nova"/>
                <a:cs typeface="Proxima Nova"/>
                <a:sym typeface="Proxima Nova"/>
              </a:rPr>
              <a:t> working.</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Do more of it.</a:t>
            </a:r>
            <a:endParaRPr sz="1600">
              <a:solidFill>
                <a:schemeClr val="dk1"/>
              </a:solidFill>
              <a:latin typeface="Proxima Nova"/>
              <a:ea typeface="Proxima Nova"/>
              <a:cs typeface="Proxima Nova"/>
              <a:sym typeface="Proxima Nova"/>
            </a:endParaRPr>
          </a:p>
          <a:p>
            <a:pPr indent="0" lvl="0" marL="0" rtl="0" algn="l">
              <a:spcBef>
                <a:spcPts val="1000"/>
              </a:spcBef>
              <a:spcAft>
                <a:spcPts val="1000"/>
              </a:spcAft>
              <a:buNone/>
            </a:pPr>
            <a:r>
              <a:rPr lang="en" sz="1600">
                <a:solidFill>
                  <a:schemeClr val="dk1"/>
                </a:solidFill>
                <a:latin typeface="Proxima Nova"/>
                <a:ea typeface="Proxima Nova"/>
                <a:cs typeface="Proxima Nova"/>
                <a:sym typeface="Proxima Nova"/>
              </a:rPr>
              <a:t>Example: The summer campaign Facebook ad converts 3% more than any other campaign.</a:t>
            </a:r>
            <a:endParaRPr sz="1600">
              <a:solidFill>
                <a:schemeClr val="dk1"/>
              </a:solidFill>
              <a:latin typeface="Proxima Nova"/>
              <a:ea typeface="Proxima Nova"/>
              <a:cs typeface="Proxima Nova"/>
              <a:sym typeface="Proxima Nova"/>
            </a:endParaRPr>
          </a:p>
        </p:txBody>
      </p:sp>
      <p:pic>
        <p:nvPicPr>
          <p:cNvPr id="1021" name="Google Shape;1021;p100"/>
          <p:cNvPicPr preferRelativeResize="0"/>
          <p:nvPr/>
        </p:nvPicPr>
        <p:blipFill>
          <a:blip r:embed="rId3">
            <a:alphaModFix/>
          </a:blip>
          <a:stretch>
            <a:fillRect/>
          </a:stretch>
        </p:blipFill>
        <p:spPr>
          <a:xfrm>
            <a:off x="5829525" y="6133775"/>
            <a:ext cx="609474" cy="609474"/>
          </a:xfrm>
          <a:prstGeom prst="rect">
            <a:avLst/>
          </a:prstGeom>
          <a:noFill/>
          <a:ln>
            <a:noFill/>
          </a:ln>
        </p:spPr>
      </p:pic>
      <p:sp>
        <p:nvSpPr>
          <p:cNvPr id="1022" name="Google Shape;1022;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2021 General Assembly</a:t>
            </a:r>
            <a:endParaRPr>
              <a:solidFill>
                <a:srgbClr val="FFFFFF"/>
              </a:solidFill>
            </a:endParaRPr>
          </a:p>
        </p:txBody>
      </p:sp>
      <p:sp>
        <p:nvSpPr>
          <p:cNvPr id="1023" name="Google Shape;1023;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a Baseline, You Can Identify:</a:t>
            </a:r>
            <a:endParaRPr/>
          </a:p>
        </p:txBody>
      </p:sp>
      <p:pic>
        <p:nvPicPr>
          <p:cNvPr id="1024" name="Google Shape;1024;p100"/>
          <p:cNvPicPr preferRelativeResize="0"/>
          <p:nvPr/>
        </p:nvPicPr>
        <p:blipFill>
          <a:blip r:embed="rId4">
            <a:alphaModFix/>
          </a:blip>
          <a:stretch>
            <a:fillRect/>
          </a:stretch>
        </p:blipFill>
        <p:spPr>
          <a:xfrm>
            <a:off x="811750" y="1274150"/>
            <a:ext cx="572750" cy="572700"/>
          </a:xfrm>
          <a:prstGeom prst="rect">
            <a:avLst/>
          </a:prstGeom>
          <a:noFill/>
          <a:ln>
            <a:noFill/>
          </a:ln>
        </p:spPr>
      </p:pic>
      <p:pic>
        <p:nvPicPr>
          <p:cNvPr id="1025" name="Google Shape;1025;p100"/>
          <p:cNvPicPr preferRelativeResize="0"/>
          <p:nvPr/>
        </p:nvPicPr>
        <p:blipFill>
          <a:blip r:embed="rId5">
            <a:alphaModFix/>
          </a:blip>
          <a:stretch>
            <a:fillRect/>
          </a:stretch>
        </p:blipFill>
        <p:spPr>
          <a:xfrm>
            <a:off x="4767325" y="1184100"/>
            <a:ext cx="662749" cy="662749"/>
          </a:xfrm>
          <a:prstGeom prst="rect">
            <a:avLst/>
          </a:prstGeom>
          <a:noFill/>
          <a:ln>
            <a:noFill/>
          </a:ln>
        </p:spPr>
      </p:pic>
      <p:sp>
        <p:nvSpPr>
          <p:cNvPr id="1026" name="Google Shape;1026;p10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1"/>
          <p:cNvSpPr txBox="1"/>
          <p:nvPr>
            <p:ph idx="1" type="body"/>
          </p:nvPr>
        </p:nvSpPr>
        <p:spPr>
          <a:xfrm>
            <a:off x="785100" y="1482750"/>
            <a:ext cx="3103800" cy="25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Goal</a:t>
            </a:r>
            <a:endParaRPr b="1"/>
          </a:p>
          <a:p>
            <a:pPr indent="0" lvl="0" marL="0" rtl="0" algn="l">
              <a:spcBef>
                <a:spcPts val="1600"/>
              </a:spcBef>
              <a:spcAft>
                <a:spcPts val="1600"/>
              </a:spcAft>
              <a:buNone/>
            </a:pPr>
            <a:r>
              <a:rPr lang="en"/>
              <a:t>An </a:t>
            </a:r>
            <a:r>
              <a:rPr b="1" lang="en">
                <a:solidFill>
                  <a:srgbClr val="E51B24"/>
                </a:solidFill>
              </a:rPr>
              <a:t>action you want people to take</a:t>
            </a:r>
            <a:r>
              <a:rPr lang="en"/>
              <a:t> on your site </a:t>
            </a:r>
            <a:r>
              <a:rPr lang="en"/>
              <a:t>that makes them more likely to become a customer.</a:t>
            </a:r>
            <a:endParaRPr/>
          </a:p>
        </p:txBody>
      </p:sp>
      <p:sp>
        <p:nvSpPr>
          <p:cNvPr id="1032" name="Google Shape;1032;p101"/>
          <p:cNvSpPr txBox="1"/>
          <p:nvPr>
            <p:ph idx="1" type="body"/>
          </p:nvPr>
        </p:nvSpPr>
        <p:spPr>
          <a:xfrm>
            <a:off x="5255100" y="1482750"/>
            <a:ext cx="3330300" cy="255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Conversion</a:t>
            </a:r>
            <a:endParaRPr b="1"/>
          </a:p>
          <a:p>
            <a:pPr indent="0" lvl="0" marL="0" rtl="0" algn="l">
              <a:spcBef>
                <a:spcPts val="1600"/>
              </a:spcBef>
              <a:spcAft>
                <a:spcPts val="1600"/>
              </a:spcAft>
              <a:buClr>
                <a:schemeClr val="dk1"/>
              </a:buClr>
              <a:buSzPts val="1100"/>
              <a:buFont typeface="Arial"/>
              <a:buNone/>
            </a:pPr>
            <a:r>
              <a:rPr lang="en"/>
              <a:t>When a website</a:t>
            </a:r>
            <a:r>
              <a:rPr b="1" lang="en">
                <a:solidFill>
                  <a:srgbClr val="E51B24"/>
                </a:solidFill>
              </a:rPr>
              <a:t> visitor takes the action </a:t>
            </a:r>
            <a:r>
              <a:rPr lang="en"/>
              <a:t>you set as a goal.</a:t>
            </a:r>
            <a:endParaRPr/>
          </a:p>
        </p:txBody>
      </p:sp>
      <p:sp>
        <p:nvSpPr>
          <p:cNvPr id="1033" name="Google Shape;1033;p1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Goals &amp; Goal Completions</a:t>
            </a:r>
            <a:r>
              <a:rPr lang="en"/>
              <a:t>/</a:t>
            </a:r>
            <a:r>
              <a:rPr lang="en"/>
              <a:t>Conversions?</a:t>
            </a:r>
            <a:endParaRPr/>
          </a:p>
        </p:txBody>
      </p:sp>
      <p:sp>
        <p:nvSpPr>
          <p:cNvPr id="1034" name="Google Shape;1034;p10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35" name="Google Shape;1035;p1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036" name="Google Shape;1036;p101"/>
          <p:cNvGrpSpPr/>
          <p:nvPr/>
        </p:nvGrpSpPr>
        <p:grpSpPr>
          <a:xfrm>
            <a:off x="4230000" y="1143300"/>
            <a:ext cx="684000" cy="3161700"/>
            <a:chOff x="4100150" y="1177050"/>
            <a:chExt cx="684000" cy="3161700"/>
          </a:xfrm>
        </p:grpSpPr>
        <p:cxnSp>
          <p:nvCxnSpPr>
            <p:cNvPr id="1037" name="Google Shape;1037;p101"/>
            <p:cNvCxnSpPr/>
            <p:nvPr/>
          </p:nvCxnSpPr>
          <p:spPr>
            <a:xfrm>
              <a:off x="4436600" y="1177050"/>
              <a:ext cx="11100" cy="3161700"/>
            </a:xfrm>
            <a:prstGeom prst="straightConnector1">
              <a:avLst/>
            </a:prstGeom>
            <a:noFill/>
            <a:ln cap="flat" cmpd="sng" w="28575">
              <a:solidFill>
                <a:srgbClr val="E51B24"/>
              </a:solidFill>
              <a:prstDash val="solid"/>
              <a:round/>
              <a:headEnd len="med" w="med" type="none"/>
              <a:tailEnd len="med" w="med" type="none"/>
            </a:ln>
          </p:spPr>
        </p:cxnSp>
        <p:sp>
          <p:nvSpPr>
            <p:cNvPr id="1038" name="Google Shape;1038;p101"/>
            <p:cNvSpPr/>
            <p:nvPr/>
          </p:nvSpPr>
          <p:spPr>
            <a:xfrm>
              <a:off x="4100150" y="2314950"/>
              <a:ext cx="684000" cy="667500"/>
            </a:xfrm>
            <a:prstGeom prst="ellipse">
              <a:avLst/>
            </a:prstGeom>
            <a:solidFill>
              <a:srgbClr val="E51B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vs.</a:t>
              </a:r>
              <a:endParaRPr b="1" sz="1600">
                <a:solidFill>
                  <a:srgbClr val="FFFFFF"/>
                </a:solidFill>
                <a:latin typeface="Proxima Nova"/>
                <a:ea typeface="Proxima Nova"/>
                <a:cs typeface="Proxima Nova"/>
                <a:sym typeface="Proxima Nova"/>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27" name="Google Shape;327;p39"/>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Info}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picture}</a:t>
            </a:r>
            <a:endParaRPr sz="1600">
              <a:solidFill>
                <a:srgbClr val="000000"/>
              </a:solidFill>
              <a:latin typeface="Proxima Nova"/>
              <a:ea typeface="Proxima Nova"/>
              <a:cs typeface="Proxima Nova"/>
              <a:sym typeface="Proxima Nova"/>
            </a:endParaRPr>
          </a:p>
        </p:txBody>
      </p:sp>
      <p:cxnSp>
        <p:nvCxnSpPr>
          <p:cNvPr id="328" name="Google Shape;328;p39"/>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29" name="Google Shape;329;p39"/>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30" name="Google Shape;330;p39"/>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31" name="Google Shape;331;p39"/>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sp>
        <p:nvSpPr>
          <p:cNvPr id="332" name="Google Shape;332;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3" name="Google Shape;333;p3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Goals We Can Track</a:t>
            </a:r>
            <a:endParaRPr/>
          </a:p>
        </p:txBody>
      </p:sp>
      <p:sp>
        <p:nvSpPr>
          <p:cNvPr id="1044" name="Google Shape;1044;p10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45" name="Google Shape;1045;p10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aphicFrame>
        <p:nvGraphicFramePr>
          <p:cNvPr id="1046" name="Google Shape;1046;p102"/>
          <p:cNvGraphicFramePr/>
          <p:nvPr/>
        </p:nvGraphicFramePr>
        <p:xfrm>
          <a:off x="547600" y="1109425"/>
          <a:ext cx="3000000" cy="3000000"/>
        </p:xfrm>
        <a:graphic>
          <a:graphicData uri="http://schemas.openxmlformats.org/drawingml/2006/table">
            <a:tbl>
              <a:tblPr>
                <a:noFill/>
                <a:tableStyleId>{CB2A0406-B92E-4343-911F-72F2C1D55537}</a:tableStyleId>
              </a:tblPr>
              <a:tblGrid>
                <a:gridCol w="2133925"/>
                <a:gridCol w="2062950"/>
                <a:gridCol w="2002050"/>
                <a:gridCol w="1849875"/>
              </a:tblGrid>
              <a:tr h="558950">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Destination</a:t>
                      </a:r>
                      <a:endParaRPr b="1" sz="1600">
                        <a:solidFill>
                          <a:srgbClr val="FFFFFF"/>
                        </a:solidFill>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Events</a:t>
                      </a:r>
                      <a:endParaRPr b="1" sz="1600">
                        <a:solidFill>
                          <a:srgbClr val="FFFFFF"/>
                        </a:solidFill>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Pages/Screens per Session</a:t>
                      </a:r>
                      <a:endParaRPr b="1" sz="1600">
                        <a:solidFill>
                          <a:srgbClr val="FFFFFF"/>
                        </a:solidFill>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Duration</a:t>
                      </a:r>
                      <a:endParaRPr b="1" sz="1600">
                        <a:latin typeface="Proxima Nova"/>
                        <a:ea typeface="Proxima Nova"/>
                        <a:cs typeface="Proxima Nova"/>
                        <a:sym typeface="Proxima Nova"/>
                      </a:endParaRPr>
                    </a:p>
                  </a:txBody>
                  <a:tcPr marT="91425" marB="91425"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2"/>
                    </a:solidFill>
                  </a:tcPr>
                </a:tc>
              </a:tr>
              <a:tr h="1219525">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When users fill out a form and are sent to a confirmation page, that page is the destination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Set a specific action to be a goal. Everytime a user performs that action, it counts as a conversion.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Did a user visit the specified number of pages and/or screens?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Set a goal time that users spend on your site.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36300">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Example: Users submit their email addresses to subscribe to our newsletter.</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Example: Clicking play on our video.</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Example: Seven unique pages within one session.</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Example: How long did users spend on your website in total?</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047" name="Google Shape;1047;p102"/>
          <p:cNvSpPr/>
          <p:nvPr/>
        </p:nvSpPr>
        <p:spPr>
          <a:xfrm>
            <a:off x="547600" y="1109425"/>
            <a:ext cx="4197000" cy="2985300"/>
          </a:xfrm>
          <a:prstGeom prst="roundRect">
            <a:avLst>
              <a:gd fmla="val 0" name="adj"/>
            </a:avLst>
          </a:prstGeom>
          <a:noFill/>
          <a:ln cap="flat" cmpd="sng" w="19050">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02"/>
          <p:cNvSpPr txBox="1"/>
          <p:nvPr/>
        </p:nvSpPr>
        <p:spPr>
          <a:xfrm>
            <a:off x="1859350" y="4154663"/>
            <a:ext cx="1573500" cy="25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666666"/>
                </a:solidFill>
                <a:latin typeface="Proxima Nova"/>
                <a:ea typeface="Proxima Nova"/>
                <a:cs typeface="Proxima Nova"/>
                <a:sym typeface="Proxima Nova"/>
              </a:rPr>
              <a:t>Most common</a:t>
            </a:r>
            <a:endParaRPr b="1">
              <a:solidFill>
                <a:srgbClr val="666666"/>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2" name="Shape 1052"/>
        <p:cNvGrpSpPr/>
        <p:nvPr/>
      </p:nvGrpSpPr>
      <p:grpSpPr>
        <a:xfrm>
          <a:off x="0" y="0"/>
          <a:ext cx="0" cy="0"/>
          <a:chOff x="0" y="0"/>
          <a:chExt cx="0" cy="0"/>
        </a:xfrm>
      </p:grpSpPr>
      <p:sp>
        <p:nvSpPr>
          <p:cNvPr id="1053" name="Google Shape;1053;p103"/>
          <p:cNvSpPr txBox="1"/>
          <p:nvPr>
            <p:ph idx="1" type="body"/>
          </p:nvPr>
        </p:nvSpPr>
        <p:spPr>
          <a:xfrm>
            <a:off x="979500" y="1078375"/>
            <a:ext cx="7099500" cy="37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You have </a:t>
            </a:r>
            <a:r>
              <a:rPr b="1" lang="en" sz="1400">
                <a:solidFill>
                  <a:schemeClr val="dk1"/>
                </a:solidFill>
              </a:rPr>
              <a:t>1</a:t>
            </a:r>
            <a:r>
              <a:rPr b="1" lang="en" sz="1400">
                <a:solidFill>
                  <a:schemeClr val="dk1"/>
                </a:solidFill>
              </a:rPr>
              <a:t>0 minutes </a:t>
            </a:r>
            <a:r>
              <a:rPr lang="en" sz="1400">
                <a:solidFill>
                  <a:schemeClr val="dk1"/>
                </a:solidFill>
              </a:rPr>
              <a:t>to demonstrate how to set a goal.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Briefly walk through how to set up each goal on the platform while talking through best practices:</a:t>
            </a:r>
            <a:endParaRPr sz="1400">
              <a:solidFill>
                <a:schemeClr val="dk1"/>
              </a:solidFill>
            </a:endParaRPr>
          </a:p>
          <a:p>
            <a:pPr indent="0" lvl="0" marL="0" rtl="0" algn="l">
              <a:spcBef>
                <a:spcPts val="0"/>
              </a:spcBef>
              <a:spcAft>
                <a:spcPts val="0"/>
              </a:spcAft>
              <a:buNone/>
            </a:pPr>
            <a:r>
              <a:rPr lang="en" sz="1400">
                <a:solidFill>
                  <a:schemeClr val="dk1"/>
                </a:solidFill>
              </a:rPr>
              <a:t>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Naming best practices.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How to determine duration and pageview goals.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And more.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Students will not be able to follow along in the demo site. It may be helpful to pull up your personal or professional account to show them what this would look like.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step-by-step walk-through slides are mainly for students </a:t>
            </a:r>
            <a:r>
              <a:rPr lang="en" sz="1400">
                <a:solidFill>
                  <a:schemeClr val="dk1"/>
                </a:solidFill>
              </a:rPr>
              <a:t>to reference post-course when they receive this deck as a PDF file.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b="1" sz="1400">
              <a:solidFill>
                <a:schemeClr val="dk1"/>
              </a:solidFill>
            </a:endParaRPr>
          </a:p>
        </p:txBody>
      </p:sp>
      <p:sp>
        <p:nvSpPr>
          <p:cNvPr id="1054" name="Google Shape;1054;p10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55" name="Google Shape;1055;p10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Goal Setting</a:t>
            </a:r>
            <a:r>
              <a:rPr lang="en"/>
              <a:t> Walk-Through</a:t>
            </a:r>
            <a:endParaRPr/>
          </a:p>
        </p:txBody>
      </p:sp>
      <p:sp>
        <p:nvSpPr>
          <p:cNvPr id="1056" name="Google Shape;1056;p103"/>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62" name="Google Shape;1062;p104"/>
          <p:cNvSpPr txBox="1"/>
          <p:nvPr>
            <p:ph type="title"/>
          </p:nvPr>
        </p:nvSpPr>
        <p:spPr>
          <a:xfrm>
            <a:off x="908850" y="237050"/>
            <a:ext cx="77778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Goals</a:t>
            </a:r>
            <a:endParaRPr/>
          </a:p>
        </p:txBody>
      </p:sp>
      <p:sp>
        <p:nvSpPr>
          <p:cNvPr id="1063" name="Google Shape;1063;p10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64" name="Google Shape;1064;p10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065" name="Google Shape;1065;p104"/>
          <p:cNvPicPr preferRelativeResize="0"/>
          <p:nvPr/>
        </p:nvPicPr>
        <p:blipFill>
          <a:blip r:embed="rId3">
            <a:alphaModFix/>
          </a:blip>
          <a:stretch>
            <a:fillRect/>
          </a:stretch>
        </p:blipFill>
        <p:spPr>
          <a:xfrm>
            <a:off x="1284700" y="984650"/>
            <a:ext cx="6574602" cy="3627350"/>
          </a:xfrm>
          <a:prstGeom prst="rect">
            <a:avLst/>
          </a:prstGeom>
          <a:noFill/>
          <a:ln cap="flat" cmpd="sng" w="9525">
            <a:solidFill>
              <a:srgbClr val="B7B7B7"/>
            </a:solidFill>
            <a:prstDash val="solid"/>
            <a:round/>
            <a:headEnd len="sm" w="sm" type="none"/>
            <a:tailEnd len="sm" w="sm" type="none"/>
          </a:ln>
        </p:spPr>
      </p:pic>
      <p:sp>
        <p:nvSpPr>
          <p:cNvPr id="1066" name="Google Shape;1066;p104"/>
          <p:cNvSpPr/>
          <p:nvPr/>
        </p:nvSpPr>
        <p:spPr>
          <a:xfrm>
            <a:off x="6099985" y="2001840"/>
            <a:ext cx="909900" cy="252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10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72" name="Google Shape;1072;p105"/>
          <p:cNvSpPr txBox="1"/>
          <p:nvPr>
            <p:ph type="title"/>
          </p:nvPr>
        </p:nvSpPr>
        <p:spPr>
          <a:xfrm>
            <a:off x="908850" y="237050"/>
            <a:ext cx="77778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Admin Tab: Adding Goals</a:t>
            </a:r>
            <a:endParaRPr/>
          </a:p>
        </p:txBody>
      </p:sp>
      <p:sp>
        <p:nvSpPr>
          <p:cNvPr id="1073" name="Google Shape;1073;p10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74" name="Google Shape;1074;p105"/>
          <p:cNvSpPr txBox="1"/>
          <p:nvPr/>
        </p:nvSpPr>
        <p:spPr>
          <a:xfrm>
            <a:off x="4891700" y="1152875"/>
            <a:ext cx="3795000" cy="338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075" name="Google Shape;1075;p10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76" name="Google Shape;1076;p105"/>
          <p:cNvSpPr/>
          <p:nvPr/>
        </p:nvSpPr>
        <p:spPr>
          <a:xfrm>
            <a:off x="6113600" y="1956900"/>
            <a:ext cx="943200" cy="2619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7" name="Google Shape;1077;p105"/>
          <p:cNvPicPr preferRelativeResize="0"/>
          <p:nvPr/>
        </p:nvPicPr>
        <p:blipFill>
          <a:blip r:embed="rId3">
            <a:alphaModFix/>
          </a:blip>
          <a:stretch>
            <a:fillRect/>
          </a:stretch>
        </p:blipFill>
        <p:spPr>
          <a:xfrm>
            <a:off x="615450" y="1421263"/>
            <a:ext cx="7913101" cy="23009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10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Goals</a:t>
            </a:r>
            <a:r>
              <a:rPr lang="en"/>
              <a:t>: Choices</a:t>
            </a:r>
            <a:endParaRPr/>
          </a:p>
        </p:txBody>
      </p:sp>
      <p:sp>
        <p:nvSpPr>
          <p:cNvPr id="1083" name="Google Shape;1083;p10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84" name="Google Shape;1084;p10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085" name="Google Shape;1085;p106"/>
          <p:cNvPicPr preferRelativeResize="0"/>
          <p:nvPr/>
        </p:nvPicPr>
        <p:blipFill>
          <a:blip r:embed="rId3">
            <a:alphaModFix/>
          </a:blip>
          <a:stretch>
            <a:fillRect/>
          </a:stretch>
        </p:blipFill>
        <p:spPr>
          <a:xfrm>
            <a:off x="2044212" y="1040475"/>
            <a:ext cx="5055577" cy="3452599"/>
          </a:xfrm>
          <a:prstGeom prst="rect">
            <a:avLst/>
          </a:prstGeom>
          <a:noFill/>
          <a:ln cap="flat" cmpd="sng" w="9525">
            <a:solidFill>
              <a:srgbClr val="B7B7B7"/>
            </a:solidFill>
            <a:prstDash val="solid"/>
            <a:round/>
            <a:headEnd len="sm" w="sm" type="none"/>
            <a:tailEnd len="sm" w="sm" type="none"/>
          </a:ln>
        </p:spPr>
      </p:pic>
      <p:sp>
        <p:nvSpPr>
          <p:cNvPr id="1086" name="Google Shape;1086;p10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87" name="Google Shape;1087;p106"/>
          <p:cNvSpPr/>
          <p:nvPr/>
        </p:nvSpPr>
        <p:spPr>
          <a:xfrm rot="-5400000">
            <a:off x="3906150" y="546400"/>
            <a:ext cx="150900" cy="1679100"/>
          </a:xfrm>
          <a:prstGeom prst="up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06"/>
          <p:cNvSpPr txBox="1"/>
          <p:nvPr/>
        </p:nvSpPr>
        <p:spPr>
          <a:xfrm>
            <a:off x="4821150" y="1217200"/>
            <a:ext cx="18477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Proxima Nova"/>
                <a:ea typeface="Proxima Nova"/>
                <a:cs typeface="Proxima Nova"/>
                <a:sym typeface="Proxima Nova"/>
              </a:rPr>
              <a:t>Select “Custom”</a:t>
            </a:r>
            <a:endParaRPr b="1" sz="1200">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pic>
        <p:nvPicPr>
          <p:cNvPr id="1093" name="Google Shape;1093;p107"/>
          <p:cNvPicPr preferRelativeResize="0"/>
          <p:nvPr/>
        </p:nvPicPr>
        <p:blipFill rotWithShape="1">
          <a:blip r:embed="rId3">
            <a:alphaModFix/>
          </a:blip>
          <a:srcRect b="0" l="2248" r="0" t="3540"/>
          <a:stretch/>
        </p:blipFill>
        <p:spPr>
          <a:xfrm>
            <a:off x="973925" y="1309275"/>
            <a:ext cx="7319151" cy="2795375"/>
          </a:xfrm>
          <a:prstGeom prst="rect">
            <a:avLst/>
          </a:prstGeom>
          <a:noFill/>
          <a:ln cap="flat" cmpd="sng" w="9525">
            <a:solidFill>
              <a:srgbClr val="CCCCCC"/>
            </a:solidFill>
            <a:prstDash val="solid"/>
            <a:round/>
            <a:headEnd len="sm" w="sm" type="none"/>
            <a:tailEnd len="sm" w="sm" type="none"/>
          </a:ln>
        </p:spPr>
      </p:pic>
      <p:sp>
        <p:nvSpPr>
          <p:cNvPr id="1094" name="Google Shape;1094;p10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a:t>
            </a:r>
            <a:r>
              <a:rPr lang="en"/>
              <a:t>Destination Goal</a:t>
            </a:r>
            <a:endParaRPr/>
          </a:p>
        </p:txBody>
      </p:sp>
      <p:sp>
        <p:nvSpPr>
          <p:cNvPr id="1095" name="Google Shape;1095;p10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96" name="Google Shape;1096;p10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97" name="Google Shape;1097;p10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0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 Duration Goal</a:t>
            </a:r>
            <a:endParaRPr/>
          </a:p>
        </p:txBody>
      </p:sp>
      <p:sp>
        <p:nvSpPr>
          <p:cNvPr id="1103" name="Google Shape;1103;p10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04" name="Google Shape;1104;p10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05" name="Google Shape;1105;p10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06" name="Google Shape;1106;p108"/>
          <p:cNvPicPr preferRelativeResize="0"/>
          <p:nvPr/>
        </p:nvPicPr>
        <p:blipFill rotWithShape="1">
          <a:blip r:embed="rId3">
            <a:alphaModFix/>
          </a:blip>
          <a:srcRect b="-11160" l="2848" r="-28888" t="3436"/>
          <a:stretch/>
        </p:blipFill>
        <p:spPr>
          <a:xfrm>
            <a:off x="973925" y="1306250"/>
            <a:ext cx="7319149" cy="2795376"/>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09"/>
          <p:cNvSpPr txBox="1"/>
          <p:nvPr>
            <p:ph type="title"/>
          </p:nvPr>
        </p:nvSpPr>
        <p:spPr>
          <a:xfrm>
            <a:off x="908850" y="237050"/>
            <a:ext cx="6622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Pages/Screens per Session Goal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112" name="Google Shape;1112;p10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13" name="Google Shape;1113;p10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14" name="Google Shape;1114;p10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15" name="Google Shape;1115;p109"/>
          <p:cNvPicPr preferRelativeResize="0"/>
          <p:nvPr/>
        </p:nvPicPr>
        <p:blipFill rotWithShape="1">
          <a:blip r:embed="rId3">
            <a:alphaModFix/>
          </a:blip>
          <a:srcRect b="0" l="0" r="-27064" t="0"/>
          <a:stretch/>
        </p:blipFill>
        <p:spPr>
          <a:xfrm>
            <a:off x="960150" y="1306250"/>
            <a:ext cx="7319151" cy="31324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10"/>
          <p:cNvSpPr txBox="1"/>
          <p:nvPr>
            <p:ph type="title"/>
          </p:nvPr>
        </p:nvSpPr>
        <p:spPr>
          <a:xfrm>
            <a:off x="908850" y="237050"/>
            <a:ext cx="6622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t>
            </a:r>
            <a:r>
              <a:rPr lang="en"/>
              <a:t> Event Goal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21" name="Google Shape;1121;p1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22" name="Google Shape;1122;p11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23" name="Google Shape;1123;p11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24" name="Google Shape;1124;p110"/>
          <p:cNvPicPr preferRelativeResize="0"/>
          <p:nvPr/>
        </p:nvPicPr>
        <p:blipFill rotWithShape="1">
          <a:blip r:embed="rId3">
            <a:alphaModFix/>
          </a:blip>
          <a:srcRect b="4318" l="30001" r="0" t="8974"/>
          <a:stretch/>
        </p:blipFill>
        <p:spPr>
          <a:xfrm>
            <a:off x="1992786" y="1065800"/>
            <a:ext cx="5158427" cy="353604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 about your current company and select the goal type that would be most impactful. Then, </a:t>
            </a:r>
            <a:r>
              <a:rPr lang="en"/>
              <a:t>answer</a:t>
            </a:r>
            <a:r>
              <a:rPr lang="en"/>
              <a:t> the following: </a:t>
            </a:r>
            <a:endParaRPr/>
          </a:p>
          <a:p>
            <a:pPr indent="-342900" lvl="0" marL="457200" rtl="0" algn="l">
              <a:spcBef>
                <a:spcPts val="1600"/>
              </a:spcBef>
              <a:spcAft>
                <a:spcPts val="0"/>
              </a:spcAft>
              <a:buSzPts val="1800"/>
              <a:buChar char="●"/>
            </a:pPr>
            <a:r>
              <a:rPr lang="en"/>
              <a:t>Why did you choose that goal?</a:t>
            </a:r>
            <a:endParaRPr/>
          </a:p>
          <a:p>
            <a:pPr indent="-342900" lvl="0" marL="457200" rtl="0" algn="l">
              <a:spcBef>
                <a:spcPts val="0"/>
              </a:spcBef>
              <a:spcAft>
                <a:spcPts val="0"/>
              </a:spcAft>
              <a:buSzPts val="1800"/>
              <a:buChar char="●"/>
            </a:pPr>
            <a:r>
              <a:rPr lang="en"/>
              <a:t>What might you name that goal? </a:t>
            </a:r>
            <a:endParaRPr/>
          </a:p>
          <a:p>
            <a:pPr indent="-342900" lvl="0" marL="457200" rtl="0" algn="l">
              <a:spcBef>
                <a:spcPts val="0"/>
              </a:spcBef>
              <a:spcAft>
                <a:spcPts val="0"/>
              </a:spcAft>
              <a:buSzPts val="1800"/>
              <a:buChar char="●"/>
            </a:pPr>
            <a:r>
              <a:rPr lang="en"/>
              <a:t>What are the details of the goal?</a:t>
            </a:r>
            <a:endParaRPr b="1">
              <a:solidFill>
                <a:schemeClr val="dk1"/>
              </a:solidFill>
            </a:endParaRPr>
          </a:p>
          <a:p>
            <a:pPr indent="0" lvl="0" marL="0" rtl="0" algn="l">
              <a:spcBef>
                <a:spcPts val="1600"/>
              </a:spcBef>
              <a:spcAft>
                <a:spcPts val="1600"/>
              </a:spcAft>
              <a:buNone/>
            </a:pPr>
            <a:r>
              <a:rPr lang="en">
                <a:solidFill>
                  <a:schemeClr val="dk1"/>
                </a:solidFill>
              </a:rPr>
              <a:t>Be prepared to share out.</a:t>
            </a:r>
            <a:endParaRPr>
              <a:solidFill>
                <a:schemeClr val="dk1"/>
              </a:solidFill>
            </a:endParaRPr>
          </a:p>
        </p:txBody>
      </p:sp>
      <p:sp>
        <p:nvSpPr>
          <p:cNvPr id="1130" name="Google Shape;1130;p11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Goal?</a:t>
            </a:r>
            <a:endParaRPr/>
          </a:p>
        </p:txBody>
      </p:sp>
      <p:sp>
        <p:nvSpPr>
          <p:cNvPr id="1131" name="Google Shape;1131;p11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32" name="Google Shape;1132;p111"/>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33" name="Google Shape;1133;p11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34" name="Google Shape;1134;p11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Chocolate or vanilla? </a:t>
            </a:r>
            <a:endParaRPr/>
          </a:p>
          <a:p>
            <a:pPr indent="-342900" lvl="0" marL="457200" rtl="0" algn="l">
              <a:spcBef>
                <a:spcPts val="1000"/>
              </a:spcBef>
              <a:spcAft>
                <a:spcPts val="0"/>
              </a:spcAft>
              <a:buSzPts val="1800"/>
              <a:buAutoNum type="arabicPeriod"/>
            </a:pPr>
            <a:r>
              <a:rPr lang="en"/>
              <a:t>Coffee or tea? </a:t>
            </a:r>
            <a:endParaRPr/>
          </a:p>
          <a:p>
            <a:pPr indent="-342900" lvl="0" marL="457200" rtl="0" algn="l">
              <a:spcBef>
                <a:spcPts val="1000"/>
              </a:spcBef>
              <a:spcAft>
                <a:spcPts val="0"/>
              </a:spcAft>
              <a:buSzPts val="1800"/>
              <a:buAutoNum type="arabicPeriod"/>
            </a:pPr>
            <a:r>
              <a:rPr lang="en"/>
              <a:t>iPhone or other? </a:t>
            </a:r>
            <a:endParaRPr/>
          </a:p>
          <a:p>
            <a:pPr indent="-342900" lvl="0" marL="457200" rtl="0" algn="l">
              <a:spcBef>
                <a:spcPts val="1000"/>
              </a:spcBef>
              <a:spcAft>
                <a:spcPts val="0"/>
              </a:spcAft>
              <a:buSzPts val="1800"/>
              <a:buAutoNum type="arabicPeriod"/>
            </a:pPr>
            <a:r>
              <a:rPr lang="en"/>
              <a:t>Cat or dog? </a:t>
            </a:r>
            <a:endParaRPr/>
          </a:p>
          <a:p>
            <a:pPr indent="-342900" lvl="0" marL="457200" rtl="0" algn="l">
              <a:spcBef>
                <a:spcPts val="1000"/>
              </a:spcBef>
              <a:spcAft>
                <a:spcPts val="0"/>
              </a:spcAft>
              <a:buSzPts val="1800"/>
              <a:buAutoNum type="arabicPeriod"/>
            </a:pPr>
            <a:r>
              <a:rPr lang="en"/>
              <a:t>Late night or early morning? </a:t>
            </a:r>
            <a:endParaRPr/>
          </a:p>
          <a:p>
            <a:pPr indent="0" lvl="0" marL="0" rtl="0" algn="l">
              <a:spcBef>
                <a:spcPts val="1000"/>
              </a:spcBef>
              <a:spcAft>
                <a:spcPts val="1000"/>
              </a:spcAft>
              <a:buNone/>
            </a:pPr>
            <a:r>
              <a:t/>
            </a:r>
            <a:endParaRPr/>
          </a:p>
        </p:txBody>
      </p:sp>
      <p:sp>
        <p:nvSpPr>
          <p:cNvPr id="339" name="Google Shape;339;p40"/>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Icebreaker: This or That?</a:t>
            </a:r>
            <a:endParaRPr/>
          </a:p>
        </p:txBody>
      </p:sp>
      <p:sp>
        <p:nvSpPr>
          <p:cNvPr id="340" name="Google Shape;340;p4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341" name="Google Shape;341;p4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2" name="Google Shape;342;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343" name="Google Shape;343;p40"/>
          <p:cNvGrpSpPr/>
          <p:nvPr/>
        </p:nvGrpSpPr>
        <p:grpSpPr>
          <a:xfrm>
            <a:off x="7759800" y="777550"/>
            <a:ext cx="927000" cy="927000"/>
            <a:chOff x="916150" y="2075225"/>
            <a:chExt cx="927000" cy="927000"/>
          </a:xfrm>
        </p:grpSpPr>
        <p:sp>
          <p:nvSpPr>
            <p:cNvPr id="344" name="Google Shape;344;p4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45" name="Google Shape;345;p4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12"/>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Practice, Practice</a:t>
            </a:r>
            <a:endParaRPr/>
          </a:p>
        </p:txBody>
      </p:sp>
      <p:sp>
        <p:nvSpPr>
          <p:cNvPr id="1140" name="Google Shape;1140;p112"/>
          <p:cNvSpPr/>
          <p:nvPr/>
        </p:nvSpPr>
        <p:spPr>
          <a:xfrm>
            <a:off x="914400"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2"/>
          <p:cNvSpPr txBox="1"/>
          <p:nvPr/>
        </p:nvSpPr>
        <p:spPr>
          <a:xfrm>
            <a:off x="476075"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Getting Acquainted With Google Analytics </a:t>
            </a:r>
            <a:endParaRPr sz="1100">
              <a:solidFill>
                <a:srgbClr val="FFFFFF"/>
              </a:solidFill>
              <a:latin typeface="Proxima Nova"/>
              <a:ea typeface="Proxima Nova"/>
              <a:cs typeface="Proxima Nova"/>
              <a:sym typeface="Proxima Nova"/>
            </a:endParaRPr>
          </a:p>
        </p:txBody>
      </p:sp>
      <p:sp>
        <p:nvSpPr>
          <p:cNvPr id="1142" name="Google Shape;1142;p112"/>
          <p:cNvSpPr/>
          <p:nvPr/>
        </p:nvSpPr>
        <p:spPr>
          <a:xfrm>
            <a:off x="3263648"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2"/>
          <p:cNvSpPr/>
          <p:nvPr/>
        </p:nvSpPr>
        <p:spPr>
          <a:xfrm>
            <a:off x="5612896"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2"/>
          <p:cNvSpPr/>
          <p:nvPr/>
        </p:nvSpPr>
        <p:spPr>
          <a:xfrm>
            <a:off x="7962144" y="3354363"/>
            <a:ext cx="231300" cy="231300"/>
          </a:xfrm>
          <a:prstGeom prst="ellipse">
            <a:avLst/>
          </a:prstGeom>
          <a:solidFill>
            <a:srgbClr val="F9CE16"/>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2"/>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Asking Questions &amp; Finding Insights</a:t>
            </a:r>
            <a:endParaRPr sz="1100">
              <a:solidFill>
                <a:srgbClr val="FFFFFF"/>
              </a:solidFill>
              <a:latin typeface="Proxima Nova"/>
              <a:ea typeface="Proxima Nova"/>
              <a:cs typeface="Proxima Nova"/>
              <a:sym typeface="Proxima Nova"/>
            </a:endParaRPr>
          </a:p>
        </p:txBody>
      </p:sp>
      <p:sp>
        <p:nvSpPr>
          <p:cNvPr id="1146" name="Google Shape;1146;p112"/>
          <p:cNvSpPr txBox="1"/>
          <p:nvPr/>
        </p:nvSpPr>
        <p:spPr>
          <a:xfrm>
            <a:off x="511954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Setting Goals</a:t>
            </a:r>
            <a:endParaRPr sz="1100">
              <a:solidFill>
                <a:srgbClr val="FFFFFF"/>
              </a:solidFill>
              <a:latin typeface="Proxima Nova"/>
              <a:ea typeface="Proxima Nova"/>
              <a:cs typeface="Proxima Nova"/>
              <a:sym typeface="Proxima Nova"/>
            </a:endParaRPr>
          </a:p>
        </p:txBody>
      </p:sp>
      <p:sp>
        <p:nvSpPr>
          <p:cNvPr id="1147" name="Google Shape;1147;p112"/>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solidFill>
                  <a:srgbClr val="FFFFFF"/>
                </a:solidFill>
                <a:latin typeface="Proxima Nova"/>
                <a:ea typeface="Proxima Nova"/>
                <a:cs typeface="Proxima Nova"/>
                <a:sym typeface="Proxima Nova"/>
              </a:rPr>
              <a:t>Practice, Practice, Practice</a:t>
            </a:r>
            <a:endParaRPr sz="1000">
              <a:solidFill>
                <a:srgbClr val="FFFFFF"/>
              </a:solidFill>
              <a:latin typeface="Proxima Nova"/>
              <a:ea typeface="Proxima Nova"/>
              <a:cs typeface="Proxima Nova"/>
              <a:sym typeface="Proxima Nova"/>
            </a:endParaRPr>
          </a:p>
        </p:txBody>
      </p:sp>
      <p:cxnSp>
        <p:nvCxnSpPr>
          <p:cNvPr id="1148" name="Google Shape;1148;p112"/>
          <p:cNvCxnSpPr>
            <a:stCxn id="1140" idx="6"/>
            <a:endCxn id="1142"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1149" name="Google Shape;1149;p112"/>
          <p:cNvCxnSpPr>
            <a:stCxn id="1142" idx="6"/>
            <a:endCxn id="1143"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1150" name="Google Shape;1150;p112"/>
          <p:cNvCxnSpPr>
            <a:stCxn id="1143" idx="6"/>
            <a:endCxn id="1144"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54" name="Shape 1154"/>
        <p:cNvGrpSpPr/>
        <p:nvPr/>
      </p:nvGrpSpPr>
      <p:grpSpPr>
        <a:xfrm>
          <a:off x="0" y="0"/>
          <a:ext cx="0" cy="0"/>
          <a:chOff x="0" y="0"/>
          <a:chExt cx="0" cy="0"/>
        </a:xfrm>
      </p:grpSpPr>
      <p:sp>
        <p:nvSpPr>
          <p:cNvPr id="1155" name="Google Shape;1155;p113"/>
          <p:cNvSpPr txBox="1"/>
          <p:nvPr>
            <p:ph idx="1" type="body"/>
          </p:nvPr>
        </p:nvSpPr>
        <p:spPr>
          <a:xfrm>
            <a:off x="979500" y="1078375"/>
            <a:ext cx="7099500" cy="378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For each </a:t>
            </a:r>
            <a:r>
              <a:rPr lang="en" sz="1400"/>
              <a:t>scenario</a:t>
            </a:r>
            <a:r>
              <a:rPr lang="en" sz="1400"/>
              <a:t> provided, students will:</a:t>
            </a:r>
            <a:endParaRPr sz="1400"/>
          </a:p>
          <a:p>
            <a:pPr indent="-317500" lvl="0" marL="457200" rtl="0" algn="l">
              <a:spcBef>
                <a:spcPts val="1600"/>
              </a:spcBef>
              <a:spcAft>
                <a:spcPts val="0"/>
              </a:spcAft>
              <a:buSzPts val="1400"/>
              <a:buChar char="●"/>
            </a:pPr>
            <a:r>
              <a:rPr lang="en" sz="1400"/>
              <a:t>Come up with the questions that may answer or solve the scenario.</a:t>
            </a:r>
            <a:endParaRPr sz="1400"/>
          </a:p>
          <a:p>
            <a:pPr indent="-317500" lvl="0" marL="457200" rtl="0" algn="l">
              <a:spcBef>
                <a:spcPts val="0"/>
              </a:spcBef>
              <a:spcAft>
                <a:spcPts val="0"/>
              </a:spcAft>
              <a:buSzPts val="1400"/>
              <a:buChar char="●"/>
            </a:pPr>
            <a:r>
              <a:rPr lang="en" sz="1400"/>
              <a:t>Find the answers to the questions in Google Analytics.</a:t>
            </a:r>
            <a:endParaRPr sz="1400"/>
          </a:p>
          <a:p>
            <a:pPr indent="0" lvl="0" marL="0" rtl="0" algn="l">
              <a:spcBef>
                <a:spcPts val="1600"/>
              </a:spcBef>
              <a:spcAft>
                <a:spcPts val="0"/>
              </a:spcAft>
              <a:buNone/>
            </a:pPr>
            <a:r>
              <a:rPr b="1" lang="en" sz="1400"/>
              <a:t>Pro tip:</a:t>
            </a:r>
            <a:r>
              <a:rPr lang="en" sz="1400"/>
              <a:t> Find the answers while students are working. </a:t>
            </a:r>
            <a:r>
              <a:rPr lang="en" sz="1400"/>
              <a:t>Convert to partner activities if you think your class would prefer that. </a:t>
            </a:r>
            <a:endParaRPr sz="1400"/>
          </a:p>
          <a:p>
            <a:pPr indent="0" lvl="0" marL="0" rtl="0" algn="l">
              <a:spcBef>
                <a:spcPts val="1600"/>
              </a:spcBef>
              <a:spcAft>
                <a:spcPts val="0"/>
              </a:spcAft>
              <a:buNone/>
            </a:pPr>
            <a:r>
              <a:rPr lang="en" sz="1400"/>
              <a:t>Be sure to debrief each activity: </a:t>
            </a:r>
            <a:endParaRPr sz="1400"/>
          </a:p>
          <a:p>
            <a:pPr indent="-317500" lvl="0" marL="457200" rtl="0" algn="l">
              <a:spcBef>
                <a:spcPts val="1600"/>
              </a:spcBef>
              <a:spcAft>
                <a:spcPts val="0"/>
              </a:spcAft>
              <a:buSzPts val="1400"/>
              <a:buChar char="●"/>
            </a:pPr>
            <a:r>
              <a:rPr lang="en" sz="1400"/>
              <a:t>What questions did they come up with? </a:t>
            </a:r>
            <a:endParaRPr sz="1400"/>
          </a:p>
          <a:p>
            <a:pPr indent="-317500" lvl="0" marL="457200" rtl="0" algn="l">
              <a:spcBef>
                <a:spcPts val="0"/>
              </a:spcBef>
              <a:spcAft>
                <a:spcPts val="0"/>
              </a:spcAft>
              <a:buSzPts val="1400"/>
              <a:buChar char="●"/>
            </a:pPr>
            <a:r>
              <a:rPr lang="en" sz="1400"/>
              <a:t>What data did they find in Google Analytics?</a:t>
            </a:r>
            <a:endParaRPr sz="1400"/>
          </a:p>
          <a:p>
            <a:pPr indent="-317500" lvl="0" marL="457200" rtl="0" algn="l">
              <a:spcBef>
                <a:spcPts val="0"/>
              </a:spcBef>
              <a:spcAft>
                <a:spcPts val="0"/>
              </a:spcAft>
              <a:buSzPts val="1400"/>
              <a:buChar char="●"/>
            </a:pPr>
            <a:r>
              <a:rPr lang="en" sz="1400"/>
              <a:t>How did they find it? (Emphasize there’s often more than one way to find it.)</a:t>
            </a:r>
            <a:endParaRPr sz="1400"/>
          </a:p>
          <a:p>
            <a:pPr indent="-317500" lvl="0" marL="457200" rtl="0" algn="l">
              <a:spcBef>
                <a:spcPts val="0"/>
              </a:spcBef>
              <a:spcAft>
                <a:spcPts val="0"/>
              </a:spcAft>
              <a:buSzPts val="1400"/>
              <a:buChar char="●"/>
            </a:pPr>
            <a:r>
              <a:rPr lang="en" sz="1400"/>
              <a:t>If needed, share your screen and walk through how </a:t>
            </a:r>
            <a:r>
              <a:rPr b="1" lang="en" sz="1400"/>
              <a:t>you</a:t>
            </a:r>
            <a:r>
              <a:rPr lang="en" sz="1400"/>
              <a:t> found the answer. Students will want to know your thought process because you’re the expert.</a:t>
            </a:r>
            <a:endParaRPr sz="1400"/>
          </a:p>
          <a:p>
            <a:pPr indent="0" lvl="0" marL="0" rtl="0" algn="l">
              <a:spcBef>
                <a:spcPts val="1600"/>
              </a:spcBef>
              <a:spcAft>
                <a:spcPts val="1600"/>
              </a:spcAft>
              <a:buNone/>
            </a:pPr>
            <a:r>
              <a:t/>
            </a:r>
            <a:endParaRPr sz="1400"/>
          </a:p>
        </p:txBody>
      </p:sp>
      <p:sp>
        <p:nvSpPr>
          <p:cNvPr id="1156" name="Google Shape;1156;p11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Practice, Practice, Practice</a:t>
            </a:r>
            <a:endParaRPr/>
          </a:p>
        </p:txBody>
      </p:sp>
      <p:sp>
        <p:nvSpPr>
          <p:cNvPr id="1157" name="Google Shape;1157;p11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58" name="Google Shape;1158;p113"/>
          <p:cNvSpPr/>
          <p:nvPr/>
        </p:nvSpPr>
        <p:spPr>
          <a:xfrm>
            <a:off x="7336800" y="2480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Activity + </a:t>
            </a:r>
            <a:r>
              <a:rPr b="1" lang="en" sz="1000">
                <a:solidFill>
                  <a:srgbClr val="FFFFFF"/>
                </a:solidFill>
                <a:latin typeface="Proxima Nova"/>
                <a:ea typeface="Proxima Nova"/>
                <a:cs typeface="Proxima Nova"/>
                <a:sym typeface="Proxima Nova"/>
              </a:rPr>
              <a:t>Debrief</a:t>
            </a:r>
            <a:r>
              <a:rPr b="1" lang="en" sz="1000">
                <a:solidFill>
                  <a:srgbClr val="FFFFFF"/>
                </a:solidFill>
                <a:latin typeface="Proxima Nova"/>
                <a:ea typeface="Proxima Nova"/>
                <a:cs typeface="Proxima Nova"/>
                <a:sym typeface="Proxima Nova"/>
              </a:rPr>
              <a:t> Guide</a:t>
            </a:r>
            <a:endParaRPr b="1" sz="1000">
              <a:solidFill>
                <a:srgbClr val="FFFFFF"/>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4"/>
          <p:cNvSpPr txBox="1"/>
          <p:nvPr>
            <p:ph idx="1" type="body"/>
          </p:nvPr>
        </p:nvSpPr>
        <p:spPr>
          <a:xfrm>
            <a:off x="457200" y="1371600"/>
            <a:ext cx="5463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Claire needs to be convinced that she should spend money and resources on optimizing her site for mobile. </a:t>
            </a:r>
            <a:endParaRPr/>
          </a:p>
          <a:p>
            <a:pPr indent="0" lvl="0" marL="0" rtl="0" algn="l">
              <a:spcBef>
                <a:spcPts val="1600"/>
              </a:spcBef>
              <a:spcAft>
                <a:spcPts val="0"/>
              </a:spcAft>
              <a:buNone/>
            </a:pPr>
            <a:r>
              <a:rPr lang="en"/>
              <a:t>Write down </a:t>
            </a:r>
            <a:r>
              <a:rPr b="1" lang="en"/>
              <a:t>two questions</a:t>
            </a:r>
            <a:r>
              <a:rPr lang="en"/>
              <a:t> we could ask Google Analytics to discover data that may convince Claire.</a:t>
            </a:r>
            <a:endParaRPr/>
          </a:p>
          <a:p>
            <a:pPr indent="0" lvl="0" marL="0" rtl="0" algn="l">
              <a:spcBef>
                <a:spcPts val="1600"/>
              </a:spcBef>
              <a:spcAft>
                <a:spcPts val="1600"/>
              </a:spcAft>
              <a:buNone/>
            </a:pPr>
            <a:r>
              <a:rPr lang="en"/>
              <a:t>Be prepared to share out. </a:t>
            </a:r>
            <a:endParaRPr/>
          </a:p>
        </p:txBody>
      </p:sp>
      <p:sp>
        <p:nvSpPr>
          <p:cNvPr id="1164" name="Google Shape;1164;p114"/>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roxima Nova"/>
                <a:ea typeface="Proxima Nova"/>
                <a:cs typeface="Proxima Nova"/>
                <a:sym typeface="Proxima Nova"/>
              </a:rPr>
              <a:t>Claire</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Business Owner</a:t>
            </a:r>
            <a:endParaRPr>
              <a:latin typeface="Proxima Nova"/>
              <a:ea typeface="Proxima Nova"/>
              <a:cs typeface="Proxima Nova"/>
              <a:sym typeface="Proxima Nova"/>
            </a:endParaRPr>
          </a:p>
        </p:txBody>
      </p:sp>
      <p:sp>
        <p:nvSpPr>
          <p:cNvPr id="1165" name="Google Shape;1165;p11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Analysis</a:t>
            </a:r>
            <a:endParaRPr/>
          </a:p>
        </p:txBody>
      </p:sp>
      <p:sp>
        <p:nvSpPr>
          <p:cNvPr id="1166" name="Google Shape;1166;p11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67" name="Google Shape;1167;p114"/>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68" name="Google Shape;1168;p11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grpSp>
        <p:nvGrpSpPr>
          <p:cNvPr id="1169" name="Google Shape;1169;p114"/>
          <p:cNvGrpSpPr/>
          <p:nvPr/>
        </p:nvGrpSpPr>
        <p:grpSpPr>
          <a:xfrm>
            <a:off x="6471850" y="211750"/>
            <a:ext cx="927000" cy="927000"/>
            <a:chOff x="916150" y="2075225"/>
            <a:chExt cx="927000" cy="927000"/>
          </a:xfrm>
        </p:grpSpPr>
        <p:sp>
          <p:nvSpPr>
            <p:cNvPr id="1170" name="Google Shape;1170;p114"/>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71" name="Google Shape;1171;p114"/>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pic>
        <p:nvPicPr>
          <p:cNvPr id="1172" name="Google Shape;1172;p114"/>
          <p:cNvPicPr preferRelativeResize="0"/>
          <p:nvPr/>
        </p:nvPicPr>
        <p:blipFill>
          <a:blip r:embed="rId3">
            <a:alphaModFix/>
          </a:blip>
          <a:stretch>
            <a:fillRect/>
          </a:stretch>
        </p:blipFill>
        <p:spPr>
          <a:xfrm>
            <a:off x="6471850" y="1472269"/>
            <a:ext cx="1813624" cy="1815125"/>
          </a:xfrm>
          <a:prstGeom prst="rect">
            <a:avLst/>
          </a:prstGeom>
          <a:noFill/>
          <a:ln>
            <a:noFill/>
          </a:ln>
        </p:spPr>
      </p:pic>
      <p:sp>
        <p:nvSpPr>
          <p:cNvPr id="1173" name="Google Shape;1173;p11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15"/>
          <p:cNvSpPr txBox="1"/>
          <p:nvPr>
            <p:ph idx="1" type="body"/>
          </p:nvPr>
        </p:nvSpPr>
        <p:spPr>
          <a:xfrm>
            <a:off x="457200" y="1371600"/>
            <a:ext cx="5802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Find the answers to the questions:</a:t>
            </a:r>
            <a:endParaRPr/>
          </a:p>
          <a:p>
            <a:pPr indent="-342900" lvl="0" marL="457200" rtl="0" algn="l">
              <a:spcBef>
                <a:spcPts val="1600"/>
              </a:spcBef>
              <a:spcAft>
                <a:spcPts val="0"/>
              </a:spcAft>
              <a:buSzPts val="1800"/>
              <a:buChar char="●"/>
            </a:pPr>
            <a:r>
              <a:rPr lang="en"/>
              <a:t>What percentage of sessions and revenue are coming from mobile devices?</a:t>
            </a:r>
            <a:endParaRPr/>
          </a:p>
          <a:p>
            <a:pPr indent="-342900" lvl="0" marL="457200" rtl="0" algn="l">
              <a:spcBef>
                <a:spcPts val="0"/>
              </a:spcBef>
              <a:spcAft>
                <a:spcPts val="0"/>
              </a:spcAft>
              <a:buSzPts val="1800"/>
              <a:buChar char="●"/>
            </a:pPr>
            <a:r>
              <a:rPr lang="en"/>
              <a:t>Have sessions and revenue from mobile increased since last month? If so, by what percentage?</a:t>
            </a:r>
            <a:endParaRPr/>
          </a:p>
          <a:p>
            <a:pPr indent="0" lvl="0" marL="0" rtl="0" algn="l">
              <a:spcBef>
                <a:spcPts val="1600"/>
              </a:spcBef>
              <a:spcAft>
                <a:spcPts val="1600"/>
              </a:spcAft>
              <a:buNone/>
            </a:pPr>
            <a:r>
              <a:rPr lang="en"/>
              <a:t>If you were Claire, would you invest in mobile optimization?</a:t>
            </a:r>
            <a:endParaRPr/>
          </a:p>
        </p:txBody>
      </p:sp>
      <p:sp>
        <p:nvSpPr>
          <p:cNvPr id="1179" name="Google Shape;1179;p11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 Analysis</a:t>
            </a:r>
            <a:endParaRPr/>
          </a:p>
        </p:txBody>
      </p:sp>
      <p:sp>
        <p:nvSpPr>
          <p:cNvPr id="1180" name="Google Shape;1180;p11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81" name="Google Shape;1181;p115"/>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82" name="Google Shape;1182;p11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a:t>
            </a:r>
            <a:r>
              <a:rPr lang="en"/>
              <a:t>Minutes</a:t>
            </a:r>
            <a:endParaRPr/>
          </a:p>
        </p:txBody>
      </p:sp>
      <p:grpSp>
        <p:nvGrpSpPr>
          <p:cNvPr id="1183" name="Google Shape;1183;p115"/>
          <p:cNvGrpSpPr/>
          <p:nvPr/>
        </p:nvGrpSpPr>
        <p:grpSpPr>
          <a:xfrm>
            <a:off x="6471850" y="211750"/>
            <a:ext cx="927000" cy="927000"/>
            <a:chOff x="916150" y="2075225"/>
            <a:chExt cx="927000" cy="927000"/>
          </a:xfrm>
        </p:grpSpPr>
        <p:sp>
          <p:nvSpPr>
            <p:cNvPr id="1184" name="Google Shape;1184;p115"/>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85" name="Google Shape;1185;p115"/>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1186" name="Google Shape;1186;p11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87" name="Google Shape;1187;p115"/>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roxima Nova"/>
                <a:ea typeface="Proxima Nova"/>
                <a:cs typeface="Proxima Nova"/>
                <a:sym typeface="Proxima Nova"/>
              </a:rPr>
              <a:t>Claire</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Business Owner</a:t>
            </a:r>
            <a:endParaRPr>
              <a:latin typeface="Proxima Nova"/>
              <a:ea typeface="Proxima Nova"/>
              <a:cs typeface="Proxima Nova"/>
              <a:sym typeface="Proxima Nova"/>
            </a:endParaRPr>
          </a:p>
        </p:txBody>
      </p:sp>
      <p:pic>
        <p:nvPicPr>
          <p:cNvPr id="1188" name="Google Shape;1188;p115"/>
          <p:cNvPicPr preferRelativeResize="0"/>
          <p:nvPr/>
        </p:nvPicPr>
        <p:blipFill>
          <a:blip r:embed="rId3">
            <a:alphaModFix/>
          </a:blip>
          <a:stretch>
            <a:fillRect/>
          </a:stretch>
        </p:blipFill>
        <p:spPr>
          <a:xfrm>
            <a:off x="6471850" y="1472269"/>
            <a:ext cx="1813624" cy="1815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116"/>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Mark</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Marketer</a:t>
            </a:r>
            <a:endParaRPr>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p:txBody>
      </p:sp>
      <p:sp>
        <p:nvSpPr>
          <p:cNvPr id="1194" name="Google Shape;1194;p116"/>
          <p:cNvSpPr txBox="1"/>
          <p:nvPr>
            <p:ph idx="1" type="body"/>
          </p:nvPr>
        </p:nvSpPr>
        <p:spPr>
          <a:xfrm>
            <a:off x="457200" y="1371600"/>
            <a:ext cx="5472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Mark wants to better understand the main source or medium that contributes to conversions on his site so he can spend time and money on the right channel.</a:t>
            </a:r>
            <a:endParaRPr/>
          </a:p>
          <a:p>
            <a:pPr indent="0" lvl="0" marL="0" rtl="0" algn="l">
              <a:spcBef>
                <a:spcPts val="1600"/>
              </a:spcBef>
              <a:spcAft>
                <a:spcPts val="0"/>
              </a:spcAft>
              <a:buNone/>
            </a:pPr>
            <a:r>
              <a:rPr lang="en">
                <a:solidFill>
                  <a:schemeClr val="dk1"/>
                </a:solidFill>
              </a:rPr>
              <a:t>Write down </a:t>
            </a:r>
            <a:r>
              <a:rPr b="1" lang="en">
                <a:solidFill>
                  <a:schemeClr val="dk1"/>
                </a:solidFill>
              </a:rPr>
              <a:t>two questions</a:t>
            </a:r>
            <a:r>
              <a:rPr lang="en">
                <a:solidFill>
                  <a:schemeClr val="dk1"/>
                </a:solidFill>
              </a:rPr>
              <a:t> we could ask Google Analytics to help Mark out.</a:t>
            </a:r>
            <a:endParaRPr>
              <a:solidFill>
                <a:schemeClr val="dk1"/>
              </a:solidFill>
            </a:endParaRPr>
          </a:p>
          <a:p>
            <a:pPr indent="0" lvl="0" marL="0" rtl="0" algn="l">
              <a:spcBef>
                <a:spcPts val="1600"/>
              </a:spcBef>
              <a:spcAft>
                <a:spcPts val="1600"/>
              </a:spcAft>
              <a:buNone/>
            </a:pPr>
            <a:r>
              <a:rPr lang="en">
                <a:solidFill>
                  <a:schemeClr val="dk1"/>
                </a:solidFill>
              </a:rPr>
              <a:t>Be prepared to share out.</a:t>
            </a:r>
            <a:endParaRPr/>
          </a:p>
        </p:txBody>
      </p:sp>
      <p:sp>
        <p:nvSpPr>
          <p:cNvPr id="1195" name="Google Shape;1195;p11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Analysis</a:t>
            </a:r>
            <a:endParaRPr/>
          </a:p>
        </p:txBody>
      </p:sp>
      <p:sp>
        <p:nvSpPr>
          <p:cNvPr id="1196" name="Google Shape;1196;p11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197" name="Google Shape;1197;p11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98" name="Google Shape;1198;p116"/>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199" name="Google Shape;1199;p116"/>
          <p:cNvGrpSpPr/>
          <p:nvPr/>
        </p:nvGrpSpPr>
        <p:grpSpPr>
          <a:xfrm>
            <a:off x="5997525" y="325925"/>
            <a:ext cx="927000" cy="927000"/>
            <a:chOff x="916150" y="2075225"/>
            <a:chExt cx="927000" cy="927000"/>
          </a:xfrm>
        </p:grpSpPr>
        <p:sp>
          <p:nvSpPr>
            <p:cNvPr id="1200" name="Google Shape;1200;p11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01" name="Google Shape;1201;p11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1202" name="Google Shape;1202;p11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203" name="Google Shape;1203;p116"/>
          <p:cNvPicPr preferRelativeResize="0"/>
          <p:nvPr/>
        </p:nvPicPr>
        <p:blipFill>
          <a:blip r:embed="rId3">
            <a:alphaModFix/>
          </a:blip>
          <a:stretch>
            <a:fillRect/>
          </a:stretch>
        </p:blipFill>
        <p:spPr>
          <a:xfrm>
            <a:off x="6524400" y="1506313"/>
            <a:ext cx="1815599" cy="181559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17"/>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roxima Nova"/>
                <a:ea typeface="Proxima Nova"/>
                <a:cs typeface="Proxima Nova"/>
                <a:sym typeface="Proxima Nova"/>
              </a:rPr>
              <a:t>Mark</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Marketer</a:t>
            </a:r>
            <a:endParaRPr>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p:txBody>
      </p:sp>
      <p:sp>
        <p:nvSpPr>
          <p:cNvPr id="1209" name="Google Shape;1209;p117"/>
          <p:cNvSpPr txBox="1"/>
          <p:nvPr>
            <p:ph idx="1" type="body"/>
          </p:nvPr>
        </p:nvSpPr>
        <p:spPr>
          <a:xfrm>
            <a:off x="457200" y="1371600"/>
            <a:ext cx="5472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Find the answers to the questions:</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Which two sources or media are driving the most conversions? How do you know?</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Which two sources or media are the least effective in driving conversions? How do you know?</a:t>
            </a:r>
            <a:endParaRPr>
              <a:solidFill>
                <a:schemeClr val="dk1"/>
              </a:solidFill>
            </a:endParaRPr>
          </a:p>
          <a:p>
            <a:pPr indent="0" lvl="0" marL="0" rtl="0" algn="l">
              <a:spcBef>
                <a:spcPts val="1600"/>
              </a:spcBef>
              <a:spcAft>
                <a:spcPts val="1600"/>
              </a:spcAft>
              <a:buNone/>
            </a:pPr>
            <a:r>
              <a:t/>
            </a:r>
            <a:endParaRPr>
              <a:solidFill>
                <a:schemeClr val="dk1"/>
              </a:solidFill>
            </a:endParaRPr>
          </a:p>
        </p:txBody>
      </p:sp>
      <p:pic>
        <p:nvPicPr>
          <p:cNvPr id="1210" name="Google Shape;1210;p117"/>
          <p:cNvPicPr preferRelativeResize="0"/>
          <p:nvPr/>
        </p:nvPicPr>
        <p:blipFill>
          <a:blip r:embed="rId3">
            <a:alphaModFix/>
          </a:blip>
          <a:stretch>
            <a:fillRect/>
          </a:stretch>
        </p:blipFill>
        <p:spPr>
          <a:xfrm>
            <a:off x="6524400" y="1506313"/>
            <a:ext cx="1815599" cy="1815599"/>
          </a:xfrm>
          <a:prstGeom prst="rect">
            <a:avLst/>
          </a:prstGeom>
          <a:noFill/>
          <a:ln>
            <a:noFill/>
          </a:ln>
        </p:spPr>
      </p:pic>
      <p:sp>
        <p:nvSpPr>
          <p:cNvPr id="1211" name="Google Shape;1211;p1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Marketing Analysis</a:t>
            </a:r>
            <a:endParaRPr/>
          </a:p>
        </p:txBody>
      </p:sp>
      <p:sp>
        <p:nvSpPr>
          <p:cNvPr id="1212" name="Google Shape;1212;p1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213" name="Google Shape;1213;p1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14" name="Google Shape;1214;p1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215" name="Google Shape;1215;p117"/>
          <p:cNvGrpSpPr/>
          <p:nvPr/>
        </p:nvGrpSpPr>
        <p:grpSpPr>
          <a:xfrm>
            <a:off x="5997525" y="325925"/>
            <a:ext cx="927000" cy="927000"/>
            <a:chOff x="916150" y="2075225"/>
            <a:chExt cx="927000" cy="927000"/>
          </a:xfrm>
        </p:grpSpPr>
        <p:sp>
          <p:nvSpPr>
            <p:cNvPr id="1216" name="Google Shape;1216;p117"/>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17" name="Google Shape;1217;p117"/>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1218" name="Google Shape;1218;p1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pic>
        <p:nvPicPr>
          <p:cNvPr id="1223" name="Google Shape;1223;p118"/>
          <p:cNvPicPr preferRelativeResize="0"/>
          <p:nvPr/>
        </p:nvPicPr>
        <p:blipFill>
          <a:blip r:embed="rId3">
            <a:alphaModFix/>
          </a:blip>
          <a:stretch>
            <a:fillRect/>
          </a:stretch>
        </p:blipFill>
        <p:spPr>
          <a:xfrm>
            <a:off x="6478461" y="1371599"/>
            <a:ext cx="1907474" cy="1907474"/>
          </a:xfrm>
          <a:prstGeom prst="rect">
            <a:avLst/>
          </a:prstGeom>
          <a:noFill/>
          <a:ln>
            <a:noFill/>
          </a:ln>
        </p:spPr>
      </p:pic>
      <p:sp>
        <p:nvSpPr>
          <p:cNvPr id="1224" name="Google Shape;1224;p118"/>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Goli </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Web Developer </a:t>
            </a:r>
            <a:endParaRPr sz="1000">
              <a:solidFill>
                <a:schemeClr val="dk1"/>
              </a:solidFill>
            </a:endParaRPr>
          </a:p>
          <a:p>
            <a:pPr indent="0" lvl="0" marL="0" rtl="0" algn="ctr">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p:txBody>
      </p:sp>
      <p:sp>
        <p:nvSpPr>
          <p:cNvPr id="1225" name="Google Shape;1225;p118"/>
          <p:cNvSpPr txBox="1"/>
          <p:nvPr>
            <p:ph idx="1" type="body"/>
          </p:nvPr>
        </p:nvSpPr>
        <p:spPr>
          <a:xfrm>
            <a:off x="457200" y="1371600"/>
            <a:ext cx="5472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Goli has been tasked with reducing page load times but doesn’t know what to do first.</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Write down </a:t>
            </a:r>
            <a:r>
              <a:rPr b="1" lang="en">
                <a:solidFill>
                  <a:schemeClr val="dk1"/>
                </a:solidFill>
              </a:rPr>
              <a:t>two questions</a:t>
            </a:r>
            <a:r>
              <a:rPr lang="en">
                <a:solidFill>
                  <a:schemeClr val="dk1"/>
                </a:solidFill>
              </a:rPr>
              <a:t> we could ask Google Analytics to help direct Goli’s optimization.</a:t>
            </a:r>
            <a:endParaRPr>
              <a:solidFill>
                <a:schemeClr val="dk1"/>
              </a:solidFill>
            </a:endParaRPr>
          </a:p>
          <a:p>
            <a:pPr indent="0" lvl="0" marL="0" rtl="0" algn="l">
              <a:spcBef>
                <a:spcPts val="1600"/>
              </a:spcBef>
              <a:spcAft>
                <a:spcPts val="1600"/>
              </a:spcAft>
              <a:buNone/>
            </a:pPr>
            <a:r>
              <a:rPr lang="en">
                <a:solidFill>
                  <a:schemeClr val="dk1"/>
                </a:solidFill>
              </a:rPr>
              <a:t>Be prepared to share out.</a:t>
            </a:r>
            <a:endParaRPr>
              <a:solidFill>
                <a:schemeClr val="dk1"/>
              </a:solidFill>
            </a:endParaRPr>
          </a:p>
        </p:txBody>
      </p:sp>
      <p:sp>
        <p:nvSpPr>
          <p:cNvPr id="1226" name="Google Shape;1226;p1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Analysis</a:t>
            </a:r>
            <a:endParaRPr/>
          </a:p>
        </p:txBody>
      </p:sp>
      <p:sp>
        <p:nvSpPr>
          <p:cNvPr id="1227" name="Google Shape;1227;p11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28" name="Google Shape;1228;p11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229" name="Google Shape;1229;p118"/>
          <p:cNvGrpSpPr/>
          <p:nvPr/>
        </p:nvGrpSpPr>
        <p:grpSpPr>
          <a:xfrm>
            <a:off x="5677475" y="288100"/>
            <a:ext cx="927000" cy="927000"/>
            <a:chOff x="916150" y="2075225"/>
            <a:chExt cx="927000" cy="927000"/>
          </a:xfrm>
        </p:grpSpPr>
        <p:sp>
          <p:nvSpPr>
            <p:cNvPr id="1230" name="Google Shape;1230;p118"/>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31" name="Google Shape;1231;p118"/>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1232" name="Google Shape;1232;p11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233" name="Google Shape;1233;p1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19"/>
          <p:cNvSpPr txBox="1"/>
          <p:nvPr>
            <p:ph idx="1" type="body"/>
          </p:nvPr>
        </p:nvSpPr>
        <p:spPr>
          <a:xfrm>
            <a:off x="457200" y="1371600"/>
            <a:ext cx="5472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Find the answers to the questions:</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Is there a difference in load time between mobile and desktop? If so, what might Goli’s next step be?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1239" name="Google Shape;1239;p1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Analysis</a:t>
            </a:r>
            <a:endParaRPr/>
          </a:p>
        </p:txBody>
      </p:sp>
      <p:sp>
        <p:nvSpPr>
          <p:cNvPr id="1240" name="Google Shape;1240;p1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41" name="Google Shape;1241;p119"/>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242" name="Google Shape;1242;p119"/>
          <p:cNvGrpSpPr/>
          <p:nvPr/>
        </p:nvGrpSpPr>
        <p:grpSpPr>
          <a:xfrm>
            <a:off x="5677475" y="288100"/>
            <a:ext cx="927000" cy="927000"/>
            <a:chOff x="916150" y="2075225"/>
            <a:chExt cx="927000" cy="927000"/>
          </a:xfrm>
        </p:grpSpPr>
        <p:sp>
          <p:nvSpPr>
            <p:cNvPr id="1243" name="Google Shape;1243;p119"/>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44" name="Google Shape;1244;p119"/>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
        <p:nvSpPr>
          <p:cNvPr id="1245" name="Google Shape;1245;p1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246" name="Google Shape;1246;p11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247" name="Google Shape;1247;p119"/>
          <p:cNvPicPr preferRelativeResize="0"/>
          <p:nvPr/>
        </p:nvPicPr>
        <p:blipFill>
          <a:blip r:embed="rId3">
            <a:alphaModFix/>
          </a:blip>
          <a:stretch>
            <a:fillRect/>
          </a:stretch>
        </p:blipFill>
        <p:spPr>
          <a:xfrm>
            <a:off x="6478461" y="1371599"/>
            <a:ext cx="1907474" cy="1907474"/>
          </a:xfrm>
          <a:prstGeom prst="rect">
            <a:avLst/>
          </a:prstGeom>
          <a:noFill/>
          <a:ln>
            <a:noFill/>
          </a:ln>
        </p:spPr>
      </p:pic>
      <p:sp>
        <p:nvSpPr>
          <p:cNvPr id="1248" name="Google Shape;1248;p119"/>
          <p:cNvSpPr txBox="1"/>
          <p:nvPr/>
        </p:nvSpPr>
        <p:spPr>
          <a:xfrm>
            <a:off x="6582650" y="3321900"/>
            <a:ext cx="16311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Proxima Nova"/>
                <a:ea typeface="Proxima Nova"/>
                <a:cs typeface="Proxima Nova"/>
                <a:sym typeface="Proxima Nova"/>
              </a:rPr>
              <a:t>Goli </a:t>
            </a:r>
            <a:endParaRPr b="1">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Web Developer </a:t>
            </a:r>
            <a:endParaRPr sz="1000">
              <a:solidFill>
                <a:schemeClr val="dk1"/>
              </a:solidFill>
            </a:endParaRPr>
          </a:p>
          <a:p>
            <a:pPr indent="0" lvl="0" marL="0" rtl="0" algn="ctr">
              <a:lnSpc>
                <a:spcPct val="115000"/>
              </a:lnSpc>
              <a:spcBef>
                <a:spcPts val="0"/>
              </a:spcBef>
              <a:spcAft>
                <a:spcPts val="0"/>
              </a:spcAft>
              <a:buNone/>
            </a:pPr>
            <a:r>
              <a:t/>
            </a:r>
            <a:endParaRPr b="1">
              <a:solidFill>
                <a:schemeClr val="dk1"/>
              </a:solidFill>
              <a:latin typeface="Proxima Nova"/>
              <a:ea typeface="Proxima Nova"/>
              <a:cs typeface="Proxima Nova"/>
              <a:sym typeface="Proxima Nova"/>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20"/>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It Home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2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Reflect and Connect to Your Work</a:t>
            </a:r>
            <a:endParaRPr/>
          </a:p>
        </p:txBody>
      </p:sp>
      <p:sp>
        <p:nvSpPr>
          <p:cNvPr id="1259" name="Google Shape;1259;p121"/>
          <p:cNvSpPr txBox="1"/>
          <p:nvPr>
            <p:ph idx="1" type="body"/>
          </p:nvPr>
        </p:nvSpPr>
        <p:spPr>
          <a:xfrm>
            <a:off x="457200" y="13716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When you return to work:</a:t>
            </a:r>
            <a:endParaRPr>
              <a:solidFill>
                <a:schemeClr val="dk1"/>
              </a:solidFill>
            </a:endParaRPr>
          </a:p>
          <a:p>
            <a:pPr indent="-342900" lvl="0" marL="457200" rtl="0" algn="l">
              <a:spcBef>
                <a:spcPts val="1600"/>
              </a:spcBef>
              <a:spcAft>
                <a:spcPts val="0"/>
              </a:spcAft>
              <a:buClr>
                <a:schemeClr val="dk1"/>
              </a:buClr>
              <a:buSzPts val="1800"/>
              <a:buAutoNum type="arabicPeriod"/>
            </a:pPr>
            <a:r>
              <a:rPr lang="en">
                <a:solidFill>
                  <a:schemeClr val="dk1"/>
                </a:solidFill>
              </a:rPr>
              <a:t>What data (report, dimensions, metrics) do you plan to look into regularly (every day, week, month) — and why?</a:t>
            </a:r>
            <a:endParaRPr>
              <a:solidFill>
                <a:schemeClr val="dk1"/>
              </a:solidFill>
            </a:endParaRPr>
          </a:p>
          <a:p>
            <a:pPr indent="-342900" lvl="0" marL="457200" rtl="0" algn="l">
              <a:spcBef>
                <a:spcPts val="1000"/>
              </a:spcBef>
              <a:spcAft>
                <a:spcPts val="0"/>
              </a:spcAft>
              <a:buClr>
                <a:schemeClr val="dk1"/>
              </a:buClr>
              <a:buSzPts val="1800"/>
              <a:buAutoNum type="arabicPeriod"/>
            </a:pPr>
            <a:r>
              <a:rPr lang="en">
                <a:solidFill>
                  <a:schemeClr val="dk1"/>
                </a:solidFill>
              </a:rPr>
              <a:t>What goals might you want to set up in Google Analytics — and why?</a:t>
            </a:r>
            <a:endParaRPr>
              <a:solidFill>
                <a:schemeClr val="dk1"/>
              </a:solidFill>
            </a:endParaRPr>
          </a:p>
          <a:p>
            <a:pPr indent="-342900" lvl="0" marL="457200" rtl="0" algn="l">
              <a:spcBef>
                <a:spcPts val="1000"/>
              </a:spcBef>
              <a:spcAft>
                <a:spcPts val="0"/>
              </a:spcAft>
              <a:buClr>
                <a:schemeClr val="dk1"/>
              </a:buClr>
              <a:buSzPts val="1800"/>
              <a:buAutoNum type="arabicPeriod"/>
            </a:pPr>
            <a:r>
              <a:rPr lang="en">
                <a:solidFill>
                  <a:schemeClr val="dk1"/>
                </a:solidFill>
              </a:rPr>
              <a:t>What would you include in a Google Analytics report for a boss or client — and why?</a:t>
            </a:r>
            <a:endParaRPr>
              <a:solidFill>
                <a:schemeClr val="dk1"/>
              </a:solidFill>
            </a:endParaRPr>
          </a:p>
          <a:p>
            <a:pPr indent="0" lvl="0" marL="0" rtl="0" algn="l">
              <a:spcBef>
                <a:spcPts val="1000"/>
              </a:spcBef>
              <a:spcAft>
                <a:spcPts val="1600"/>
              </a:spcAft>
              <a:buNone/>
            </a:pPr>
            <a:r>
              <a:t/>
            </a:r>
            <a:endParaRPr/>
          </a:p>
        </p:txBody>
      </p:sp>
      <p:sp>
        <p:nvSpPr>
          <p:cNvPr id="1260" name="Google Shape;1260;p1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61" name="Google Shape;1261;p121"/>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62" name="Google Shape;1262;p12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63" name="Google Shape;1263;p1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grpSp>
        <p:nvGrpSpPr>
          <p:cNvPr id="1264" name="Google Shape;1264;p121"/>
          <p:cNvGrpSpPr/>
          <p:nvPr/>
        </p:nvGrpSpPr>
        <p:grpSpPr>
          <a:xfrm>
            <a:off x="5997525" y="487925"/>
            <a:ext cx="927000" cy="927000"/>
            <a:chOff x="916150" y="2075225"/>
            <a:chExt cx="927000" cy="927000"/>
          </a:xfrm>
        </p:grpSpPr>
        <p:sp>
          <p:nvSpPr>
            <p:cNvPr id="1265" name="Google Shape;1265;p12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66" name="Google Shape;1266;p12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It!</a:t>
              </a:r>
              <a:endParaRPr b="1" sz="1000">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Learning Goals</a:t>
            </a:r>
            <a:endParaRPr/>
          </a:p>
        </p:txBody>
      </p:sp>
      <p:sp>
        <p:nvSpPr>
          <p:cNvPr id="351" name="Google Shape;351;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52" name="Google Shape;352;p41"/>
          <p:cNvSpPr txBox="1"/>
          <p:nvPr>
            <p:ph idx="1" type="body"/>
          </p:nvPr>
        </p:nvSpPr>
        <p:spPr>
          <a:xfrm>
            <a:off x="457200" y="1051560"/>
            <a:ext cx="5876100" cy="365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accent5"/>
              </a:buClr>
              <a:buSzPts val="1600"/>
              <a:buFont typeface="Proxima Nova"/>
              <a:buChar char="●"/>
            </a:pPr>
            <a:r>
              <a:rPr lang="en" sz="1600">
                <a:solidFill>
                  <a:schemeClr val="dk1"/>
                </a:solidFill>
              </a:rPr>
              <a:t>Explore the world of marketing data analytics to explain why it’s critical in today’s global market.</a:t>
            </a:r>
            <a:endParaRPr sz="1600">
              <a:solidFill>
                <a:schemeClr val="dk1"/>
              </a:solidFill>
            </a:endParaRPr>
          </a:p>
          <a:p>
            <a:pPr indent="-330200" lvl="0" marL="457200" rtl="0" algn="l">
              <a:spcBef>
                <a:spcPts val="1000"/>
              </a:spcBef>
              <a:spcAft>
                <a:spcPts val="0"/>
              </a:spcAft>
              <a:buClr>
                <a:schemeClr val="dk1"/>
              </a:buClr>
              <a:buSzPts val="1600"/>
              <a:buFont typeface="Arial"/>
              <a:buChar char="●"/>
            </a:pPr>
            <a:r>
              <a:rPr lang="en" sz="1600">
                <a:solidFill>
                  <a:schemeClr val="dk1"/>
                </a:solidFill>
              </a:rPr>
              <a:t>Get familiar with the most common metrics and dimensions within Google Analytics.</a:t>
            </a:r>
            <a:endParaRPr sz="1600">
              <a:solidFill>
                <a:schemeClr val="dk1"/>
              </a:solidFill>
            </a:endParaRPr>
          </a:p>
          <a:p>
            <a:pPr indent="-330200" lvl="0" marL="457200" rtl="0" algn="l">
              <a:spcBef>
                <a:spcPts val="1000"/>
              </a:spcBef>
              <a:spcAft>
                <a:spcPts val="0"/>
              </a:spcAft>
              <a:buClr>
                <a:schemeClr val="dk1"/>
              </a:buClr>
              <a:buSzPts val="1600"/>
              <a:buFont typeface="Arial"/>
              <a:buChar char="●"/>
            </a:pPr>
            <a:r>
              <a:rPr lang="en" sz="1600">
                <a:solidFill>
                  <a:schemeClr val="dk1"/>
                </a:solidFill>
              </a:rPr>
              <a:t>Use secondary dimensions to dig deeper into each report. </a:t>
            </a:r>
            <a:endParaRPr sz="1600">
              <a:solidFill>
                <a:schemeClr val="dk1"/>
              </a:solidFill>
            </a:endParaRPr>
          </a:p>
          <a:p>
            <a:pPr indent="-330200" lvl="0" marL="457200" rtl="0" algn="l">
              <a:spcBef>
                <a:spcPts val="1000"/>
              </a:spcBef>
              <a:spcAft>
                <a:spcPts val="0"/>
              </a:spcAft>
              <a:buClr>
                <a:schemeClr val="dk1"/>
              </a:buClr>
              <a:buSzPts val="1600"/>
              <a:buFont typeface="Arial"/>
              <a:buChar char="●"/>
            </a:pPr>
            <a:r>
              <a:rPr lang="en" sz="1600">
                <a:solidFill>
                  <a:schemeClr val="dk1"/>
                </a:solidFill>
              </a:rPr>
              <a:t>Practice manipulating the reports to gain insights based on a given scenario.</a:t>
            </a:r>
            <a:endParaRPr sz="1600">
              <a:solidFill>
                <a:schemeClr val="dk1"/>
              </a:solidFill>
            </a:endParaRPr>
          </a:p>
          <a:p>
            <a:pPr indent="-330200" lvl="0" marL="457200" rtl="0" algn="l">
              <a:spcBef>
                <a:spcPts val="1000"/>
              </a:spcBef>
              <a:spcAft>
                <a:spcPts val="0"/>
              </a:spcAft>
              <a:buClr>
                <a:schemeClr val="dk1"/>
              </a:buClr>
              <a:buSzPts val="1600"/>
              <a:buFont typeface="Arial"/>
              <a:buChar char="●"/>
            </a:pPr>
            <a:r>
              <a:rPr lang="en" sz="1600">
                <a:solidFill>
                  <a:schemeClr val="dk1"/>
                </a:solidFill>
              </a:rPr>
              <a:t>Determine which of the four goal types works best for a scenario campaign. </a:t>
            </a:r>
            <a:endParaRPr sz="1600">
              <a:solidFill>
                <a:schemeClr val="dk1"/>
              </a:solidFill>
            </a:endParaRPr>
          </a:p>
          <a:p>
            <a:pPr indent="0" lvl="0" marL="0" rtl="0" algn="l">
              <a:spcBef>
                <a:spcPts val="1000"/>
              </a:spcBef>
              <a:spcAft>
                <a:spcPts val="0"/>
              </a:spcAft>
              <a:buNone/>
            </a:pPr>
            <a:r>
              <a:t/>
            </a:r>
            <a:endParaRPr sz="1600">
              <a:solidFill>
                <a:schemeClr val="dk1"/>
              </a:solidFill>
            </a:endParaRPr>
          </a:p>
        </p:txBody>
      </p:sp>
      <p:sp>
        <p:nvSpPr>
          <p:cNvPr id="353" name="Google Shape;353;p4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354" name="Google Shape;354;p41"/>
          <p:cNvPicPr preferRelativeResize="0"/>
          <p:nvPr/>
        </p:nvPicPr>
        <p:blipFill>
          <a:blip r:embed="rId3">
            <a:alphaModFix/>
          </a:blip>
          <a:stretch>
            <a:fillRect/>
          </a:stretch>
        </p:blipFill>
        <p:spPr>
          <a:xfrm>
            <a:off x="6919375" y="1005550"/>
            <a:ext cx="1657025" cy="23318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122"/>
          <p:cNvSpPr txBox="1"/>
          <p:nvPr>
            <p:ph idx="4294967295" type="body"/>
          </p:nvPr>
        </p:nvSpPr>
        <p:spPr>
          <a:xfrm>
            <a:off x="457200" y="1273625"/>
            <a:ext cx="4399500" cy="280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272" name="Google Shape;1272;p12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Your Feedback!</a:t>
            </a:r>
            <a:endParaRPr/>
          </a:p>
        </p:txBody>
      </p:sp>
      <p:pic>
        <p:nvPicPr>
          <p:cNvPr id="1273" name="Google Shape;1273;p122"/>
          <p:cNvPicPr preferRelativeResize="0"/>
          <p:nvPr/>
        </p:nvPicPr>
        <p:blipFill>
          <a:blip r:embed="rId3">
            <a:alphaModFix/>
          </a:blip>
          <a:stretch>
            <a:fillRect/>
          </a:stretch>
        </p:blipFill>
        <p:spPr>
          <a:xfrm>
            <a:off x="4003750" y="-360200"/>
            <a:ext cx="5548477" cy="5548478"/>
          </a:xfrm>
          <a:prstGeom prst="rect">
            <a:avLst/>
          </a:prstGeom>
          <a:noFill/>
          <a:ln>
            <a:noFill/>
          </a:ln>
        </p:spPr>
      </p:pic>
      <p:sp>
        <p:nvSpPr>
          <p:cNvPr id="1274" name="Google Shape;1274;p12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75" name="Google Shape;1275;p12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sp>
        <p:nvSpPr>
          <p:cNvPr id="1280" name="Google Shape;1280;p12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pic>
        <p:nvPicPr>
          <p:cNvPr id="1285" name="Google Shape;1285;p1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286" name="Google Shape;1286;p124"/>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287" name="Google Shape;1287;p124"/>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288" name="Google Shape;1288;p124"/>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pic>
        <p:nvPicPr>
          <p:cNvPr id="1293" name="Google Shape;1293;p125"/>
          <p:cNvPicPr preferRelativeResize="0"/>
          <p:nvPr/>
        </p:nvPicPr>
        <p:blipFill>
          <a:blip r:embed="rId3">
            <a:alphaModFix/>
          </a:blip>
          <a:stretch>
            <a:fillRect/>
          </a:stretch>
        </p:blipFill>
        <p:spPr>
          <a:xfrm>
            <a:off x="4927859" y="1371600"/>
            <a:ext cx="3758940" cy="2349351"/>
          </a:xfrm>
          <a:prstGeom prst="rect">
            <a:avLst/>
          </a:prstGeom>
          <a:noFill/>
          <a:ln>
            <a:noFill/>
          </a:ln>
        </p:spPr>
      </p:pic>
      <p:sp>
        <p:nvSpPr>
          <p:cNvPr id="1294" name="Google Shape;1294;p125"/>
          <p:cNvSpPr txBox="1"/>
          <p:nvPr>
            <p:ph idx="4294967295" type="body"/>
          </p:nvPr>
        </p:nvSpPr>
        <p:spPr>
          <a:xfrm>
            <a:off x="457200" y="1097275"/>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marketing workshops in:</a:t>
            </a:r>
            <a:endParaRPr/>
          </a:p>
          <a:p>
            <a:pPr indent="-342900" lvl="0" marL="457200" rtl="0" algn="l">
              <a:spcBef>
                <a:spcPts val="1600"/>
              </a:spcBef>
              <a:spcAft>
                <a:spcPts val="0"/>
              </a:spcAft>
              <a:buSzPts val="1800"/>
              <a:buChar char="●"/>
            </a:pPr>
            <a:r>
              <a:rPr lang="en"/>
              <a:t>Digital Marketing</a:t>
            </a:r>
            <a:endParaRPr/>
          </a:p>
          <a:p>
            <a:pPr indent="-342900" lvl="0" marL="457200" rtl="0" algn="l">
              <a:spcBef>
                <a:spcPts val="0"/>
              </a:spcBef>
              <a:spcAft>
                <a:spcPts val="0"/>
              </a:spcAft>
              <a:buSzPts val="1800"/>
              <a:buChar char="●"/>
            </a:pPr>
            <a:r>
              <a:rPr lang="en"/>
              <a:t>Google Analytics</a:t>
            </a:r>
            <a:endParaRPr/>
          </a:p>
          <a:p>
            <a:pPr indent="-342900" lvl="0" marL="457200" rtl="0" algn="l">
              <a:spcBef>
                <a:spcPts val="0"/>
              </a:spcBef>
              <a:spcAft>
                <a:spcPts val="0"/>
              </a:spcAft>
              <a:buSzPts val="1800"/>
              <a:buChar char="●"/>
            </a:pPr>
            <a:r>
              <a:rPr lang="en"/>
              <a:t>Social Media</a:t>
            </a:r>
            <a:endParaRPr/>
          </a:p>
          <a:p>
            <a:pPr indent="-342900" lvl="0" marL="457200" rtl="0" algn="l">
              <a:spcBef>
                <a:spcPts val="0"/>
              </a:spcBef>
              <a:spcAft>
                <a:spcPts val="0"/>
              </a:spcAft>
              <a:buSzPts val="1800"/>
              <a:buChar char="●"/>
            </a:pPr>
            <a:r>
              <a:rPr lang="en"/>
              <a:t>SEO</a:t>
            </a:r>
            <a:endParaRPr/>
          </a:p>
          <a:p>
            <a:pPr indent="-342900" lvl="0" marL="457200" rtl="0" algn="l">
              <a:spcBef>
                <a:spcPts val="0"/>
              </a:spcBef>
              <a:spcAft>
                <a:spcPts val="0"/>
              </a:spcAft>
              <a:buSzPts val="1800"/>
              <a:buChar char="●"/>
            </a:pPr>
            <a:r>
              <a:rPr lang="en"/>
              <a:t>Content Marketing</a:t>
            </a:r>
            <a:endParaRPr/>
          </a:p>
          <a:p>
            <a:pPr indent="-342900" lvl="0" marL="457200" rtl="0" algn="l">
              <a:spcBef>
                <a:spcPts val="0"/>
              </a:spcBef>
              <a:spcAft>
                <a:spcPts val="0"/>
              </a:spcAft>
              <a:buSzPts val="1800"/>
              <a:buChar char="●"/>
            </a:pPr>
            <a:r>
              <a:rPr lang="en"/>
              <a:t>Facebook and Instagram</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295" name="Google Shape;1295;p12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296" name="Google Shape;1296;p12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97" name="Google Shape;1297;p12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graphicFrame>
        <p:nvGraphicFramePr>
          <p:cNvPr id="1302" name="Google Shape;1302;p126"/>
          <p:cNvGraphicFramePr/>
          <p:nvPr/>
        </p:nvGraphicFramePr>
        <p:xfrm>
          <a:off x="1010238" y="1126577"/>
          <a:ext cx="3000000" cy="3000000"/>
        </p:xfrm>
        <a:graphic>
          <a:graphicData uri="http://schemas.openxmlformats.org/drawingml/2006/table">
            <a:tbl>
              <a:tblPr>
                <a:noFill/>
                <a:tableStyleId>{676C395C-7E33-45A6-AD44-FF979849462F}</a:tableStyleId>
              </a:tblPr>
              <a:tblGrid>
                <a:gridCol w="1196100"/>
                <a:gridCol w="2963700"/>
                <a:gridCol w="2963700"/>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Digital Marketing</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a:solidFill>
                            <a:srgbClr val="FFFFFF"/>
                          </a:solidFill>
                          <a:latin typeface="Proxima Nova"/>
                          <a:ea typeface="Proxima Nova"/>
                          <a:cs typeface="Proxima Nova"/>
                          <a:sym typeface="Proxima Nova"/>
                        </a:rPr>
                        <a:t>Digital Marketing</a:t>
                      </a:r>
                      <a:r>
                        <a:rPr b="1" lang="en" u="none" cap="none" strike="noStrike">
                          <a:solidFill>
                            <a:srgbClr val="FFFFFF"/>
                          </a:solidFill>
                          <a:latin typeface="Proxima Nova"/>
                          <a:ea typeface="Proxima Nova"/>
                          <a:cs typeface="Proxima Nova"/>
                          <a:sym typeface="Proxima Nova"/>
                        </a:rPr>
                        <a:t> Immersive</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Full-time</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Monday</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Friday</a:t>
                      </a:r>
                      <a:endParaRPr sz="1200" u="none" cap="none" strike="noStrike">
                        <a:solidFill>
                          <a:srgbClr val="000000"/>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sz="1200">
                          <a:solidFill>
                            <a:srgbClr val="000000"/>
                          </a:solidFill>
                          <a:latin typeface="Proxima Nova"/>
                          <a:ea typeface="Proxima Nova"/>
                          <a:cs typeface="Proxima Nova"/>
                          <a:sym typeface="Proxima Nova"/>
                        </a:rPr>
                        <a:t>&lt;DATES&gt;</a:t>
                      </a:r>
                      <a:endParaRPr sz="1200">
                        <a:solidFill>
                          <a:srgbClr val="000000"/>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plan and execute a </a:t>
                      </a:r>
                      <a:br>
                        <a:rPr lang="en" sz="1200">
                          <a:latin typeface="Proxima Nova"/>
                          <a:ea typeface="Proxima Nova"/>
                          <a:cs typeface="Proxima Nova"/>
                          <a:sym typeface="Proxima Nova"/>
                        </a:rPr>
                      </a:br>
                      <a:r>
                        <a:rPr lang="en" sz="1200">
                          <a:latin typeface="Proxima Nova"/>
                          <a:ea typeface="Proxima Nova"/>
                          <a:cs typeface="Proxima Nova"/>
                          <a:sym typeface="Proxima Nova"/>
                        </a:rPr>
                        <a:t>marketing campaign, acquire and engage users, and quantify a strategy’s success, ultimately developing a project to showcase </a:t>
                      </a:r>
                      <a:br>
                        <a:rPr lang="en" sz="1200">
                          <a:latin typeface="Proxima Nova"/>
                          <a:ea typeface="Proxima Nova"/>
                          <a:cs typeface="Proxima Nova"/>
                          <a:sym typeface="Proxima Nova"/>
                        </a:rPr>
                      </a:br>
                      <a:r>
                        <a:rPr lang="en" sz="1200">
                          <a:latin typeface="Proxima Nova"/>
                          <a:ea typeface="Proxima Nova"/>
                          <a:cs typeface="Proxima Nova"/>
                          <a:sym typeface="Proxima Nova"/>
                        </a:rPr>
                        <a:t>your work. </a:t>
                      </a:r>
                      <a:endParaRPr sz="1200">
                        <a:latin typeface="Proxima Nova"/>
                        <a:ea typeface="Proxima Nova"/>
                        <a:cs typeface="Proxima Nova"/>
                        <a:sym typeface="Proxima Nova"/>
                      </a:endParaRPr>
                    </a:p>
                  </a:txBody>
                  <a:tcPr marT="91425" marB="91425" marR="182875" marL="18287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Your best course for career transformation. This full-time digital marketing bootcamp features expert instruction, one-on-one career coaching, and connections to top employers to get you hired</a:t>
                      </a:r>
                      <a:endParaRPr sz="1200" u="none" cap="none" strike="noStrike">
                        <a:latin typeface="Proxima Nova"/>
                        <a:ea typeface="Proxima Nova"/>
                        <a:cs typeface="Proxima Nova"/>
                        <a:sym typeface="Proxima Nova"/>
                      </a:endParaRPr>
                    </a:p>
                  </a:txBody>
                  <a:tcPr marT="91425" marB="91425" marR="182875" marL="18287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a:t>
                      </a:r>
                      <a:r>
                        <a:rPr lang="en" sz="1200">
                          <a:latin typeface="Proxima Nova"/>
                          <a:ea typeface="Proxima Nova"/>
                          <a:cs typeface="Proxima Nova"/>
                          <a:sym typeface="Proxima Nova"/>
                        </a:rPr>
                        <a:t>&lt;PRICE&gt;</a:t>
                      </a:r>
                      <a:r>
                        <a:rPr lang="en" sz="1200" u="none" cap="none" strike="noStrike">
                          <a:latin typeface="Proxima Nova"/>
                          <a:ea typeface="Proxima Nova"/>
                          <a:cs typeface="Proxima Nova"/>
                          <a:sym typeface="Proxima Nova"/>
                        </a:rPr>
                        <a: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303" name="Google Shape;1303;p126"/>
          <p:cNvSpPr txBox="1"/>
          <p:nvPr/>
        </p:nvSpPr>
        <p:spPr>
          <a:xfrm>
            <a:off x="101025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304" name="Google Shape;1304;p12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305" name="Google Shape;1305;p12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06" name="Google Shape;1306;p12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10" name="Shape 1310"/>
        <p:cNvGrpSpPr/>
        <p:nvPr/>
      </p:nvGrpSpPr>
      <p:grpSpPr>
        <a:xfrm>
          <a:off x="0" y="0"/>
          <a:ext cx="0" cy="0"/>
          <a:chOff x="0" y="0"/>
          <a:chExt cx="0" cy="0"/>
        </a:xfrm>
      </p:grpSpPr>
      <p:graphicFrame>
        <p:nvGraphicFramePr>
          <p:cNvPr id="1311" name="Google Shape;1311;p127"/>
          <p:cNvGraphicFramePr/>
          <p:nvPr/>
        </p:nvGraphicFramePr>
        <p:xfrm>
          <a:off x="1303038" y="1126577"/>
          <a:ext cx="3000000" cy="3000000"/>
        </p:xfrm>
        <a:graphic>
          <a:graphicData uri="http://schemas.openxmlformats.org/drawingml/2006/table">
            <a:tbl>
              <a:tblPr>
                <a:noFill/>
                <a:tableStyleId>{676C395C-7E33-45A6-AD44-FF979849462F}</a:tableStyleId>
              </a:tblPr>
              <a:tblGrid>
                <a:gridCol w="1196100"/>
                <a:gridCol w="5176050"/>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Digital Marketing</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45720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plan and execute a marketing campaign, acquire </a:t>
                      </a:r>
                      <a:br>
                        <a:rPr lang="en" sz="1200">
                          <a:latin typeface="Proxima Nova"/>
                          <a:ea typeface="Proxima Nova"/>
                          <a:cs typeface="Proxima Nova"/>
                          <a:sym typeface="Proxima Nova"/>
                        </a:rPr>
                      </a:br>
                      <a:r>
                        <a:rPr lang="en" sz="1200">
                          <a:latin typeface="Proxima Nova"/>
                          <a:ea typeface="Proxima Nova"/>
                          <a:cs typeface="Proxima Nova"/>
                          <a:sym typeface="Proxima Nova"/>
                        </a:rPr>
                        <a:t>and engage users, and quantify a strategy’s success, </a:t>
                      </a:r>
                      <a:br>
                        <a:rPr lang="en" sz="1200">
                          <a:latin typeface="Proxima Nova"/>
                          <a:ea typeface="Proxima Nova"/>
                          <a:cs typeface="Proxima Nova"/>
                          <a:sym typeface="Proxima Nova"/>
                        </a:rPr>
                      </a:br>
                      <a:r>
                        <a:rPr lang="en" sz="1200">
                          <a:latin typeface="Proxima Nova"/>
                          <a:ea typeface="Proxima Nova"/>
                          <a:cs typeface="Proxima Nova"/>
                          <a:sym typeface="Proxima Nova"/>
                        </a:rPr>
                        <a:t>ultimately developing a project to showcase your work. </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312" name="Google Shape;1312;p127"/>
          <p:cNvSpPr txBox="1"/>
          <p:nvPr/>
        </p:nvSpPr>
        <p:spPr>
          <a:xfrm>
            <a:off x="130305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313" name="Google Shape;1313;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314" name="Google Shape;1314;p12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15" name="Google Shape;1315;p12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pic>
        <p:nvPicPr>
          <p:cNvPr id="1320" name="Google Shape;1320;p128"/>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321" name="Google Shape;1321;p128"/>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322" name="Google Shape;1322;p12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323" name="Google Shape;1323;p12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24" name="Google Shape;1324;p12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29"/>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330" name="Google Shape;1330;p12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331" name="Google Shape;1331;p129"/>
          <p:cNvSpPr txBox="1"/>
          <p:nvPr>
            <p:ph idx="4294967295" type="body"/>
          </p:nvPr>
        </p:nvSpPr>
        <p:spPr>
          <a:xfrm>
            <a:off x="457200" y="1097280"/>
            <a:ext cx="43476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332" name="Google Shape;1332;p129"/>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333" name="Google Shape;1333;p129"/>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334" name="Google Shape;1334;p129"/>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335" name="Google Shape;1335;p129"/>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336" name="Google Shape;1336;p129"/>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337" name="Google Shape;1337;p129"/>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338" name="Google Shape;1338;p12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39" name="Google Shape;1339;p12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